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8" r:id="rId2"/>
    <p:sldId id="283" r:id="rId3"/>
    <p:sldId id="259" r:id="rId4"/>
    <p:sldId id="282" r:id="rId5"/>
    <p:sldId id="284" r:id="rId6"/>
    <p:sldId id="256" r:id="rId7"/>
    <p:sldId id="285" r:id="rId8"/>
    <p:sldId id="289" r:id="rId9"/>
    <p:sldId id="286" r:id="rId10"/>
    <p:sldId id="260" r:id="rId11"/>
    <p:sldId id="290" r:id="rId12"/>
    <p:sldId id="287" r:id="rId13"/>
    <p:sldId id="258" r:id="rId14"/>
    <p:sldId id="306" r:id="rId15"/>
    <p:sldId id="307" r:id="rId16"/>
    <p:sldId id="262" r:id="rId17"/>
    <p:sldId id="264" r:id="rId18"/>
    <p:sldId id="293" r:id="rId19"/>
    <p:sldId id="294" r:id="rId20"/>
    <p:sldId id="292" r:id="rId21"/>
    <p:sldId id="305" r:id="rId22"/>
    <p:sldId id="295" r:id="rId23"/>
    <p:sldId id="296" r:id="rId24"/>
    <p:sldId id="298" r:id="rId25"/>
    <p:sldId id="299" r:id="rId26"/>
    <p:sldId id="302" r:id="rId27"/>
    <p:sldId id="304" r:id="rId28"/>
    <p:sldId id="301" r:id="rId29"/>
    <p:sldId id="300" r:id="rId30"/>
    <p:sldId id="308" r:id="rId31"/>
    <p:sldId id="303" r:id="rId3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6" d="100"/>
          <a:sy n="56" d="100"/>
        </p:scale>
        <p:origin x="-14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6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52771A-C9A9-4253-929B-A7F91798E992}" type="datetimeFigureOut">
              <a:rPr lang="de-DE" smtClean="0"/>
              <a:t>22.02.2012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2C95ED-907D-4CF2-B14A-25B650AC5274}" type="slidenum">
              <a:rPr lang="de-DE" smtClean="0"/>
              <a:t>‹Nr.›</a:t>
            </a:fld>
            <a:endParaRPr lang="de-DE"/>
          </a:p>
        </p:txBody>
      </p:sp>
    </p:spTree>
    <p:extLst>
      <p:ext uri="{BB962C8B-B14F-4D97-AF65-F5344CB8AC3E}">
        <p14:creationId xmlns:p14="http://schemas.microsoft.com/office/powerpoint/2010/main" val="1867721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E8DE7-D146-479C-9B37-7371952417DF}" type="datetimeFigureOut">
              <a:rPr lang="de-DE" smtClean="0"/>
              <a:t>22.02.2012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29695E-24C7-41B6-AB00-DA65493B7915}" type="slidenum">
              <a:rPr lang="de-DE" smtClean="0"/>
              <a:t>‹Nr.›</a:t>
            </a:fld>
            <a:endParaRPr lang="de-DE"/>
          </a:p>
        </p:txBody>
      </p:sp>
    </p:spTree>
    <p:extLst>
      <p:ext uri="{BB962C8B-B14F-4D97-AF65-F5344CB8AC3E}">
        <p14:creationId xmlns:p14="http://schemas.microsoft.com/office/powerpoint/2010/main" val="63448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329695E-24C7-41B6-AB00-DA65493B7915}" type="slidenum">
              <a:rPr lang="de-DE" smtClean="0"/>
              <a:t>9</a:t>
            </a:fld>
            <a:endParaRPr lang="de-DE"/>
          </a:p>
        </p:txBody>
      </p:sp>
    </p:spTree>
    <p:extLst>
      <p:ext uri="{BB962C8B-B14F-4D97-AF65-F5344CB8AC3E}">
        <p14:creationId xmlns:p14="http://schemas.microsoft.com/office/powerpoint/2010/main" val="332772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2525" y="692150"/>
            <a:ext cx="4554538" cy="3414713"/>
          </a:xfrm>
          <a:ln cap="flat">
            <a:solidFill>
              <a:schemeClr val="tx1"/>
            </a:solidFill>
          </a:ln>
        </p:spPr>
      </p:sp>
      <p:sp>
        <p:nvSpPr>
          <p:cNvPr id="53251" name="Rectangle 3"/>
          <p:cNvSpPr>
            <a:spLocks noGrp="1" noChangeArrowheads="1"/>
          </p:cNvSpPr>
          <p:nvPr>
            <p:ph type="body" idx="1"/>
          </p:nvPr>
        </p:nvSpPr>
        <p:spPr>
          <a:xfrm>
            <a:off x="914400" y="4343550"/>
            <a:ext cx="5029200" cy="41135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2525" y="692150"/>
            <a:ext cx="4554538" cy="3414713"/>
          </a:xfrm>
          <a:ln cap="flat">
            <a:solidFill>
              <a:schemeClr val="tx1"/>
            </a:solidFill>
          </a:ln>
        </p:spPr>
      </p:sp>
      <p:sp>
        <p:nvSpPr>
          <p:cNvPr id="53251" name="Rectangle 3"/>
          <p:cNvSpPr>
            <a:spLocks noGrp="1" noChangeArrowheads="1"/>
          </p:cNvSpPr>
          <p:nvPr>
            <p:ph type="body" idx="1"/>
          </p:nvPr>
        </p:nvSpPr>
        <p:spPr>
          <a:xfrm>
            <a:off x="914400" y="4343550"/>
            <a:ext cx="5029200" cy="41135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11254F1-0F15-45DF-B32E-A945B8948690}" type="datetime1">
              <a:rPr lang="de-DE" smtClean="0"/>
              <a:t>22.02.2012</a:t>
            </a:fld>
            <a:endParaRPr lang="de-DE"/>
          </a:p>
        </p:txBody>
      </p:sp>
      <p:sp>
        <p:nvSpPr>
          <p:cNvPr id="5" name="Fußzeilenplatzhalter 4"/>
          <p:cNvSpPr>
            <a:spLocks noGrp="1"/>
          </p:cNvSpPr>
          <p:nvPr>
            <p:ph type="ftr" sz="quarter" idx="11"/>
          </p:nvPr>
        </p:nvSpPr>
        <p:spPr/>
        <p:txBody>
          <a:bodyPr/>
          <a:lstStyle/>
          <a:p>
            <a:r>
              <a:rPr lang="de-DE" smtClean="0"/>
              <a:t>Prof. Dr. habil. Gundula Barsch</a:t>
            </a:r>
            <a:endParaRPr lang="de-DE"/>
          </a:p>
        </p:txBody>
      </p:sp>
      <p:sp>
        <p:nvSpPr>
          <p:cNvPr id="6" name="Foliennummernplatzhalter 5"/>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53235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DCF082-4466-44F6-A066-FDB107C73E60}" type="datetime1">
              <a:rPr lang="de-DE" smtClean="0"/>
              <a:t>22.02.2012</a:t>
            </a:fld>
            <a:endParaRPr lang="de-DE"/>
          </a:p>
        </p:txBody>
      </p:sp>
      <p:sp>
        <p:nvSpPr>
          <p:cNvPr id="5" name="Fußzeilenplatzhalter 4"/>
          <p:cNvSpPr>
            <a:spLocks noGrp="1"/>
          </p:cNvSpPr>
          <p:nvPr>
            <p:ph type="ftr" sz="quarter" idx="11"/>
          </p:nvPr>
        </p:nvSpPr>
        <p:spPr/>
        <p:txBody>
          <a:bodyPr/>
          <a:lstStyle/>
          <a:p>
            <a:r>
              <a:rPr lang="de-DE" smtClean="0"/>
              <a:t>Prof. Dr. habil. Gundula Barsch</a:t>
            </a:r>
            <a:endParaRPr lang="de-DE"/>
          </a:p>
        </p:txBody>
      </p:sp>
      <p:sp>
        <p:nvSpPr>
          <p:cNvPr id="6" name="Foliennummernplatzhalter 5"/>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16872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111E6B-67D6-4D5A-AA6D-137571BFEB6D}" type="datetime1">
              <a:rPr lang="de-DE" smtClean="0"/>
              <a:t>22.02.2012</a:t>
            </a:fld>
            <a:endParaRPr lang="de-DE"/>
          </a:p>
        </p:txBody>
      </p:sp>
      <p:sp>
        <p:nvSpPr>
          <p:cNvPr id="5" name="Fußzeilenplatzhalter 4"/>
          <p:cNvSpPr>
            <a:spLocks noGrp="1"/>
          </p:cNvSpPr>
          <p:nvPr>
            <p:ph type="ftr" sz="quarter" idx="11"/>
          </p:nvPr>
        </p:nvSpPr>
        <p:spPr/>
        <p:txBody>
          <a:bodyPr/>
          <a:lstStyle/>
          <a:p>
            <a:r>
              <a:rPr lang="de-DE" smtClean="0"/>
              <a:t>Prof. Dr. habil. Gundula Barsch</a:t>
            </a:r>
            <a:endParaRPr lang="de-DE"/>
          </a:p>
        </p:txBody>
      </p:sp>
      <p:sp>
        <p:nvSpPr>
          <p:cNvPr id="6" name="Foliennummernplatzhalter 5"/>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02833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F09A94D-40C1-473F-AD85-B422F0DA70C8}" type="datetime1">
              <a:rPr lang="de-DE" smtClean="0"/>
              <a:t>22.02.2012</a:t>
            </a:fld>
            <a:endParaRPr lang="de-DE"/>
          </a:p>
        </p:txBody>
      </p:sp>
      <p:sp>
        <p:nvSpPr>
          <p:cNvPr id="5" name="Fußzeilenplatzhalter 4"/>
          <p:cNvSpPr>
            <a:spLocks noGrp="1"/>
          </p:cNvSpPr>
          <p:nvPr>
            <p:ph type="ftr" sz="quarter" idx="11"/>
          </p:nvPr>
        </p:nvSpPr>
        <p:spPr/>
        <p:txBody>
          <a:bodyPr/>
          <a:lstStyle/>
          <a:p>
            <a:r>
              <a:rPr lang="de-DE" smtClean="0"/>
              <a:t>Prof. Dr. habil. Gundula Barsch</a:t>
            </a:r>
            <a:endParaRPr lang="de-DE"/>
          </a:p>
        </p:txBody>
      </p:sp>
      <p:sp>
        <p:nvSpPr>
          <p:cNvPr id="6" name="Foliennummernplatzhalter 5"/>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14380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9D340A9-BEDA-4BF0-BCA5-6AAAF3C1608E}" type="datetime1">
              <a:rPr lang="de-DE" smtClean="0"/>
              <a:t>22.02.2012</a:t>
            </a:fld>
            <a:endParaRPr lang="de-DE"/>
          </a:p>
        </p:txBody>
      </p:sp>
      <p:sp>
        <p:nvSpPr>
          <p:cNvPr id="5" name="Fußzeilenplatzhalter 4"/>
          <p:cNvSpPr>
            <a:spLocks noGrp="1"/>
          </p:cNvSpPr>
          <p:nvPr>
            <p:ph type="ftr" sz="quarter" idx="11"/>
          </p:nvPr>
        </p:nvSpPr>
        <p:spPr/>
        <p:txBody>
          <a:bodyPr/>
          <a:lstStyle/>
          <a:p>
            <a:r>
              <a:rPr lang="de-DE" smtClean="0"/>
              <a:t>Prof. Dr. habil. Gundula Barsch</a:t>
            </a:r>
            <a:endParaRPr lang="de-DE"/>
          </a:p>
        </p:txBody>
      </p:sp>
      <p:sp>
        <p:nvSpPr>
          <p:cNvPr id="6" name="Foliennummernplatzhalter 5"/>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99545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F6F36C9-1620-4989-8A2F-0BCB3DEF12FB}" type="datetime1">
              <a:rPr lang="de-DE" smtClean="0"/>
              <a:t>22.02.2012</a:t>
            </a:fld>
            <a:endParaRPr lang="de-DE"/>
          </a:p>
        </p:txBody>
      </p:sp>
      <p:sp>
        <p:nvSpPr>
          <p:cNvPr id="6" name="Fußzeilenplatzhalter 5"/>
          <p:cNvSpPr>
            <a:spLocks noGrp="1"/>
          </p:cNvSpPr>
          <p:nvPr>
            <p:ph type="ftr" sz="quarter" idx="11"/>
          </p:nvPr>
        </p:nvSpPr>
        <p:spPr/>
        <p:txBody>
          <a:bodyPr/>
          <a:lstStyle/>
          <a:p>
            <a:r>
              <a:rPr lang="de-DE" smtClean="0"/>
              <a:t>Prof. Dr. habil. Gundula Barsch</a:t>
            </a:r>
            <a:endParaRPr lang="de-DE"/>
          </a:p>
        </p:txBody>
      </p:sp>
      <p:sp>
        <p:nvSpPr>
          <p:cNvPr id="7" name="Foliennummernplatzhalter 6"/>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26370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9E435FA-460B-4FDF-AF34-A2DF5C2D78FB}" type="datetime1">
              <a:rPr lang="de-DE" smtClean="0"/>
              <a:t>22.02.2012</a:t>
            </a:fld>
            <a:endParaRPr lang="de-DE"/>
          </a:p>
        </p:txBody>
      </p:sp>
      <p:sp>
        <p:nvSpPr>
          <p:cNvPr id="8" name="Fußzeilenplatzhalter 7"/>
          <p:cNvSpPr>
            <a:spLocks noGrp="1"/>
          </p:cNvSpPr>
          <p:nvPr>
            <p:ph type="ftr" sz="quarter" idx="11"/>
          </p:nvPr>
        </p:nvSpPr>
        <p:spPr/>
        <p:txBody>
          <a:bodyPr/>
          <a:lstStyle/>
          <a:p>
            <a:r>
              <a:rPr lang="de-DE" smtClean="0"/>
              <a:t>Prof. Dr. habil. Gundula Barsch</a:t>
            </a:r>
            <a:endParaRPr lang="de-DE"/>
          </a:p>
        </p:txBody>
      </p:sp>
      <p:sp>
        <p:nvSpPr>
          <p:cNvPr id="9" name="Foliennummernplatzhalter 8"/>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43974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FC98919-BEF8-4B9C-9246-C22F8D9B1CE4}" type="datetime1">
              <a:rPr lang="de-DE" smtClean="0"/>
              <a:t>22.02.2012</a:t>
            </a:fld>
            <a:endParaRPr lang="de-DE"/>
          </a:p>
        </p:txBody>
      </p:sp>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283965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D58D36E-C102-46B3-919D-E4158DE338D1}" type="datetime1">
              <a:rPr lang="de-DE" smtClean="0"/>
              <a:t>22.02.2012</a:t>
            </a:fld>
            <a:endParaRPr lang="de-DE"/>
          </a:p>
        </p:txBody>
      </p:sp>
      <p:sp>
        <p:nvSpPr>
          <p:cNvPr id="3" name="Fußzeilenplatzhalter 2"/>
          <p:cNvSpPr>
            <a:spLocks noGrp="1"/>
          </p:cNvSpPr>
          <p:nvPr>
            <p:ph type="ftr" sz="quarter" idx="11"/>
          </p:nvPr>
        </p:nvSpPr>
        <p:spPr/>
        <p:txBody>
          <a:bodyPr/>
          <a:lstStyle/>
          <a:p>
            <a:r>
              <a:rPr lang="de-DE" smtClean="0"/>
              <a:t>Prof. Dr. habil. Gundula Barsch</a:t>
            </a:r>
            <a:endParaRPr lang="de-DE"/>
          </a:p>
        </p:txBody>
      </p:sp>
      <p:sp>
        <p:nvSpPr>
          <p:cNvPr id="4" name="Foliennummernplatzhalter 3"/>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353240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D5D040E-1D68-4D72-9434-138FCD9F127D}" type="datetime1">
              <a:rPr lang="de-DE" smtClean="0"/>
              <a:t>22.02.2012</a:t>
            </a:fld>
            <a:endParaRPr lang="de-DE"/>
          </a:p>
        </p:txBody>
      </p:sp>
      <p:sp>
        <p:nvSpPr>
          <p:cNvPr id="6" name="Fußzeilenplatzhalter 5"/>
          <p:cNvSpPr>
            <a:spLocks noGrp="1"/>
          </p:cNvSpPr>
          <p:nvPr>
            <p:ph type="ftr" sz="quarter" idx="11"/>
          </p:nvPr>
        </p:nvSpPr>
        <p:spPr/>
        <p:txBody>
          <a:bodyPr/>
          <a:lstStyle/>
          <a:p>
            <a:r>
              <a:rPr lang="de-DE" smtClean="0"/>
              <a:t>Prof. Dr. habil. Gundula Barsch</a:t>
            </a:r>
            <a:endParaRPr lang="de-DE"/>
          </a:p>
        </p:txBody>
      </p:sp>
      <p:sp>
        <p:nvSpPr>
          <p:cNvPr id="7" name="Foliennummernplatzhalter 6"/>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96082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E5AB91D-73D9-44E2-9C72-2787A3D2AB07}" type="datetime1">
              <a:rPr lang="de-DE" smtClean="0"/>
              <a:t>22.02.2012</a:t>
            </a:fld>
            <a:endParaRPr lang="de-DE"/>
          </a:p>
        </p:txBody>
      </p:sp>
      <p:sp>
        <p:nvSpPr>
          <p:cNvPr id="6" name="Fußzeilenplatzhalter 5"/>
          <p:cNvSpPr>
            <a:spLocks noGrp="1"/>
          </p:cNvSpPr>
          <p:nvPr>
            <p:ph type="ftr" sz="quarter" idx="11"/>
          </p:nvPr>
        </p:nvSpPr>
        <p:spPr/>
        <p:txBody>
          <a:bodyPr/>
          <a:lstStyle/>
          <a:p>
            <a:r>
              <a:rPr lang="de-DE" smtClean="0"/>
              <a:t>Prof. Dr. habil. Gundula Barsch</a:t>
            </a:r>
            <a:endParaRPr lang="de-DE"/>
          </a:p>
        </p:txBody>
      </p:sp>
      <p:sp>
        <p:nvSpPr>
          <p:cNvPr id="7" name="Foliennummernplatzhalter 6"/>
          <p:cNvSpPr>
            <a:spLocks noGrp="1"/>
          </p:cNvSpPr>
          <p:nvPr>
            <p:ph type="sldNum" sz="quarter" idx="12"/>
          </p:nvPr>
        </p:nvSpPr>
        <p:spPr/>
        <p:txBody>
          <a:bodyPr/>
          <a:lstStyle/>
          <a:p>
            <a:fld id="{FC28D206-C126-4BBA-BF8D-940EE0334A46}" type="slidenum">
              <a:rPr lang="de-DE" smtClean="0"/>
              <a:t>‹Nr.›</a:t>
            </a:fld>
            <a:endParaRPr lang="de-DE"/>
          </a:p>
        </p:txBody>
      </p:sp>
    </p:spTree>
    <p:extLst>
      <p:ext uri="{BB962C8B-B14F-4D97-AF65-F5344CB8AC3E}">
        <p14:creationId xmlns:p14="http://schemas.microsoft.com/office/powerpoint/2010/main" val="216903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23CFB-71D0-46C7-A6EE-ECBAD6BDF1F3}" type="datetime1">
              <a:rPr lang="de-DE" smtClean="0"/>
              <a:t>22.02.2012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Prof. Dr. habil. Gundula Barsch</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8D206-C126-4BBA-BF8D-940EE0334A46}" type="slidenum">
              <a:rPr lang="de-DE" smtClean="0"/>
              <a:t>‹Nr.›</a:t>
            </a:fld>
            <a:endParaRPr lang="de-DE"/>
          </a:p>
        </p:txBody>
      </p:sp>
    </p:spTree>
    <p:extLst>
      <p:ext uri="{BB962C8B-B14F-4D97-AF65-F5344CB8AC3E}">
        <p14:creationId xmlns:p14="http://schemas.microsoft.com/office/powerpoint/2010/main" val="37940690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a:t>
            </a:fld>
            <a:endParaRPr lang="de-DE"/>
          </a:p>
        </p:txBody>
      </p:sp>
      <p:sp>
        <p:nvSpPr>
          <p:cNvPr id="3" name="Titel 2"/>
          <p:cNvSpPr>
            <a:spLocks noGrp="1"/>
          </p:cNvSpPr>
          <p:nvPr>
            <p:ph type="ctrTitle"/>
          </p:nvPr>
        </p:nvSpPr>
        <p:spPr>
          <a:xfrm>
            <a:off x="685800" y="1412776"/>
            <a:ext cx="7772400" cy="4392488"/>
          </a:xfrm>
        </p:spPr>
        <p:txBody>
          <a:bodyPr>
            <a:noAutofit/>
          </a:bodyPr>
          <a:lstStyle/>
          <a:p>
            <a:r>
              <a:rPr lang="de-DE" sz="5400" b="1" dirty="0" smtClean="0"/>
              <a:t>Vom Abstinenzgebot zur Drogenmündigkeit</a:t>
            </a:r>
            <a:br>
              <a:rPr lang="de-DE" sz="5400" b="1" dirty="0" smtClean="0"/>
            </a:br>
            <a:r>
              <a:rPr lang="de-DE" sz="5400" b="1" dirty="0" smtClean="0"/>
              <a:t>-</a:t>
            </a:r>
            <a:r>
              <a:rPr lang="de-DE" sz="5400" b="1" dirty="0"/>
              <a:t/>
            </a:r>
            <a:br>
              <a:rPr lang="de-DE" sz="5400" b="1" dirty="0"/>
            </a:br>
            <a:r>
              <a:rPr lang="de-DE" sz="5400" b="1" dirty="0"/>
              <a:t>D</a:t>
            </a:r>
            <a:r>
              <a:rPr lang="de-DE" sz="5400" b="1" dirty="0" smtClean="0"/>
              <a:t>er Paradigmenwechsel im Umgang mit Drogen</a:t>
            </a:r>
            <a:endParaRPr lang="de-DE" sz="5400" b="1" dirty="0"/>
          </a:p>
        </p:txBody>
      </p:sp>
    </p:spTree>
    <p:extLst>
      <p:ext uri="{BB962C8B-B14F-4D97-AF65-F5344CB8AC3E}">
        <p14:creationId xmlns:p14="http://schemas.microsoft.com/office/powerpoint/2010/main" val="3146084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10</a:t>
            </a:fld>
            <a:endParaRPr lang="de-DE"/>
          </a:p>
        </p:txBody>
      </p:sp>
      <p:sp>
        <p:nvSpPr>
          <p:cNvPr id="6" name="Textfeld 5"/>
          <p:cNvSpPr txBox="1"/>
          <p:nvPr/>
        </p:nvSpPr>
        <p:spPr>
          <a:xfrm>
            <a:off x="1475656" y="404664"/>
            <a:ext cx="6201954" cy="769441"/>
          </a:xfrm>
          <a:prstGeom prst="rect">
            <a:avLst/>
          </a:prstGeom>
          <a:noFill/>
        </p:spPr>
        <p:txBody>
          <a:bodyPr wrap="none" rtlCol="0">
            <a:spAutoFit/>
          </a:bodyPr>
          <a:lstStyle/>
          <a:p>
            <a:r>
              <a:rPr lang="de-DE" sz="4400" b="1" dirty="0" smtClean="0"/>
              <a:t>4. Folge: </a:t>
            </a:r>
            <a:r>
              <a:rPr lang="de-DE" sz="4400" b="1" dirty="0" err="1" smtClean="0"/>
              <a:t>Pathologisierung</a:t>
            </a:r>
            <a:endParaRPr lang="de-DE" sz="4400" b="1" dirty="0"/>
          </a:p>
        </p:txBody>
      </p:sp>
      <p:sp>
        <p:nvSpPr>
          <p:cNvPr id="7" name="Textfeld 6"/>
          <p:cNvSpPr txBox="1"/>
          <p:nvPr/>
        </p:nvSpPr>
        <p:spPr>
          <a:xfrm>
            <a:off x="1079613" y="1385698"/>
            <a:ext cx="6948772" cy="3539430"/>
          </a:xfrm>
          <a:prstGeom prst="rect">
            <a:avLst/>
          </a:prstGeom>
          <a:noFill/>
          <a:ln>
            <a:solidFill>
              <a:schemeClr val="tx1"/>
            </a:solidFill>
            <a:prstDash val="sysDot"/>
          </a:ln>
        </p:spPr>
        <p:txBody>
          <a:bodyPr wrap="square" rtlCol="0">
            <a:spAutoFit/>
          </a:bodyPr>
          <a:lstStyle/>
          <a:p>
            <a:r>
              <a:rPr lang="de-DE" sz="2800" b="1" dirty="0" smtClean="0"/>
              <a:t>Gründe/Motive des Drogenkonsums:</a:t>
            </a:r>
          </a:p>
          <a:p>
            <a:pPr marL="457200" indent="-457200">
              <a:buClr>
                <a:srgbClr val="FFC000"/>
              </a:buClr>
              <a:buFont typeface="Wingdings" pitchFamily="2" charset="2"/>
              <a:buChar char="l"/>
            </a:pPr>
            <a:r>
              <a:rPr lang="de-DE" sz="2800" dirty="0" smtClean="0"/>
              <a:t>Ausdruck </a:t>
            </a:r>
            <a:r>
              <a:rPr lang="de-DE" sz="2800" dirty="0"/>
              <a:t>von Defiziten des Konsumenten oder seines sozialen </a:t>
            </a:r>
            <a:r>
              <a:rPr lang="de-DE" sz="2800" dirty="0" smtClean="0"/>
              <a:t>Umfelds.</a:t>
            </a:r>
          </a:p>
          <a:p>
            <a:pPr marL="457200" indent="-457200">
              <a:buClr>
                <a:srgbClr val="FFC000"/>
              </a:buClr>
              <a:buFont typeface="Wingdings" pitchFamily="2" charset="2"/>
              <a:buChar char="l"/>
            </a:pPr>
            <a:r>
              <a:rPr lang="de-DE" sz="2800" dirty="0" smtClean="0"/>
              <a:t>als </a:t>
            </a:r>
            <a:r>
              <a:rPr lang="de-DE" sz="2800" dirty="0"/>
              <a:t>ein </a:t>
            </a:r>
            <a:r>
              <a:rPr lang="de-DE" sz="2800" dirty="0" smtClean="0"/>
              <a:t>Hilfesignal zu verstehen. </a:t>
            </a:r>
          </a:p>
          <a:p>
            <a:pPr marL="457200" indent="-457200">
              <a:buClr>
                <a:srgbClr val="FFC000"/>
              </a:buClr>
              <a:buFont typeface="Wingdings" pitchFamily="2" charset="2"/>
              <a:buChar char="l"/>
            </a:pPr>
            <a:r>
              <a:rPr lang="de-DE" sz="2800" dirty="0" smtClean="0"/>
              <a:t>Ist eine </a:t>
            </a:r>
            <a:r>
              <a:rPr lang="de-DE" sz="2800" dirty="0"/>
              <a:t>ungeeignete </a:t>
            </a:r>
            <a:r>
              <a:rPr lang="de-DE" sz="2800" dirty="0" smtClean="0"/>
              <a:t>Konfliktbewältigung.</a:t>
            </a:r>
          </a:p>
          <a:p>
            <a:pPr marL="457200" indent="-457200">
              <a:buClr>
                <a:srgbClr val="FFC000"/>
              </a:buClr>
              <a:buFont typeface="Wingdings" pitchFamily="2" charset="2"/>
              <a:buChar char="l"/>
            </a:pPr>
            <a:r>
              <a:rPr lang="de-DE" sz="2800" dirty="0" smtClean="0"/>
              <a:t>Als eine problematische </a:t>
            </a:r>
            <a:r>
              <a:rPr lang="de-DE" sz="2800" dirty="0"/>
              <a:t>Strategie der </a:t>
            </a:r>
            <a:r>
              <a:rPr lang="de-DE" sz="2800" dirty="0" smtClean="0"/>
              <a:t>Lebensbewältigung zu verstehen, </a:t>
            </a:r>
            <a:r>
              <a:rPr lang="de-DE" sz="2800" dirty="0"/>
              <a:t>die zu korrigieren ist. </a:t>
            </a:r>
          </a:p>
        </p:txBody>
      </p:sp>
      <p:sp>
        <p:nvSpPr>
          <p:cNvPr id="8" name="Textfeld 7"/>
          <p:cNvSpPr txBox="1"/>
          <p:nvPr/>
        </p:nvSpPr>
        <p:spPr>
          <a:xfrm>
            <a:off x="683569" y="5301208"/>
            <a:ext cx="7740860" cy="954107"/>
          </a:xfrm>
          <a:prstGeom prst="rect">
            <a:avLst/>
          </a:prstGeom>
          <a:noFill/>
        </p:spPr>
        <p:txBody>
          <a:bodyPr wrap="square" rtlCol="0">
            <a:spAutoFit/>
          </a:bodyPr>
          <a:lstStyle/>
          <a:p>
            <a:pPr algn="ctr"/>
            <a:r>
              <a:rPr lang="de-DE" sz="2800" dirty="0" smtClean="0"/>
              <a:t>Defizitstruktur der Motive, aus der alle positiven Beweggründe verschwunden sind!</a:t>
            </a:r>
            <a:endParaRPr lang="de-DE" sz="2800" dirty="0"/>
          </a:p>
        </p:txBody>
      </p:sp>
      <p:sp>
        <p:nvSpPr>
          <p:cNvPr id="9" name="Pfeil nach unten 8"/>
          <p:cNvSpPr/>
          <p:nvPr/>
        </p:nvSpPr>
        <p:spPr>
          <a:xfrm>
            <a:off x="4067944" y="4581128"/>
            <a:ext cx="1296144" cy="720080"/>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600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11</a:t>
            </a:fld>
            <a:endParaRPr lang="de-DE"/>
          </a:p>
        </p:txBody>
      </p:sp>
      <p:sp>
        <p:nvSpPr>
          <p:cNvPr id="3" name="Titel 2"/>
          <p:cNvSpPr>
            <a:spLocks noGrp="1"/>
          </p:cNvSpPr>
          <p:nvPr>
            <p:ph type="ctrTitle"/>
          </p:nvPr>
        </p:nvSpPr>
        <p:spPr>
          <a:xfrm>
            <a:off x="323528" y="836712"/>
            <a:ext cx="8420472" cy="4824536"/>
          </a:xfrm>
        </p:spPr>
        <p:txBody>
          <a:bodyPr>
            <a:noAutofit/>
          </a:bodyPr>
          <a:lstStyle/>
          <a:p>
            <a:r>
              <a:rPr lang="de-DE" sz="6600" b="1" dirty="0" smtClean="0">
                <a:solidFill>
                  <a:srgbClr val="FFC000"/>
                </a:solidFill>
              </a:rPr>
              <a:t>„Beim Drogenkonsum hört der Spaß auf!“</a:t>
            </a:r>
            <a:br>
              <a:rPr lang="de-DE" sz="6600" b="1" dirty="0" smtClean="0">
                <a:solidFill>
                  <a:srgbClr val="FFC000"/>
                </a:solidFill>
              </a:rPr>
            </a:br>
            <a:r>
              <a:rPr lang="de-DE" sz="6600" b="1" dirty="0" smtClean="0">
                <a:solidFill>
                  <a:srgbClr val="FFC000"/>
                </a:solidFill>
              </a:rPr>
              <a:t>= </a:t>
            </a:r>
            <a:br>
              <a:rPr lang="de-DE" sz="6600" b="1" dirty="0" smtClean="0">
                <a:solidFill>
                  <a:srgbClr val="FFC000"/>
                </a:solidFill>
              </a:rPr>
            </a:br>
            <a:r>
              <a:rPr lang="de-DE" sz="6600" b="1" dirty="0" smtClean="0">
                <a:solidFill>
                  <a:srgbClr val="FFC000"/>
                </a:solidFill>
              </a:rPr>
              <a:t>Wirklich?!</a:t>
            </a:r>
            <a:endParaRPr lang="de-DE" sz="6600" b="1" dirty="0">
              <a:solidFill>
                <a:srgbClr val="FFC000"/>
              </a:solidFill>
            </a:endParaRPr>
          </a:p>
        </p:txBody>
      </p:sp>
    </p:spTree>
    <p:extLst>
      <p:ext uri="{BB962C8B-B14F-4D97-AF65-F5344CB8AC3E}">
        <p14:creationId xmlns:p14="http://schemas.microsoft.com/office/powerpoint/2010/main" val="182921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12</a:t>
            </a:fld>
            <a:endParaRPr lang="de-DE"/>
          </a:p>
        </p:txBody>
      </p:sp>
      <p:sp>
        <p:nvSpPr>
          <p:cNvPr id="2" name="Textfeld 1"/>
          <p:cNvSpPr txBox="1"/>
          <p:nvPr/>
        </p:nvSpPr>
        <p:spPr>
          <a:xfrm>
            <a:off x="2022875" y="1988840"/>
            <a:ext cx="5335243" cy="2308324"/>
          </a:xfrm>
          <a:prstGeom prst="rect">
            <a:avLst/>
          </a:prstGeom>
          <a:noFill/>
          <a:ln>
            <a:solidFill>
              <a:schemeClr val="tx1"/>
            </a:solidFill>
            <a:prstDash val="sysDot"/>
          </a:ln>
        </p:spPr>
        <p:txBody>
          <a:bodyPr wrap="none" rtlCol="0">
            <a:spAutoFit/>
          </a:bodyPr>
          <a:lstStyle/>
          <a:p>
            <a:pPr marL="457200" indent="-457200">
              <a:buFont typeface="Arial" pitchFamily="34" charset="0"/>
              <a:buChar char="•"/>
            </a:pPr>
            <a:r>
              <a:rPr lang="de-DE" sz="3600" dirty="0" smtClean="0"/>
              <a:t>Substanzfixiertes Denken</a:t>
            </a:r>
          </a:p>
          <a:p>
            <a:pPr marL="457200" indent="-457200">
              <a:buFont typeface="Arial" pitchFamily="34" charset="0"/>
              <a:buChar char="•"/>
            </a:pPr>
            <a:r>
              <a:rPr lang="de-DE" sz="3600" dirty="0" smtClean="0"/>
              <a:t>Parzellierung</a:t>
            </a:r>
          </a:p>
          <a:p>
            <a:pPr marL="457200" indent="-457200">
              <a:buFont typeface="Arial" pitchFamily="34" charset="0"/>
              <a:buChar char="•"/>
            </a:pPr>
            <a:r>
              <a:rPr lang="de-DE" sz="3600" dirty="0" err="1" smtClean="0"/>
              <a:t>Pathologisierung</a:t>
            </a:r>
            <a:endParaRPr lang="de-DE" sz="3600" dirty="0" smtClean="0"/>
          </a:p>
          <a:p>
            <a:pPr marL="457200" indent="-457200">
              <a:buFont typeface="Arial" pitchFamily="34" charset="0"/>
              <a:buChar char="•"/>
            </a:pPr>
            <a:r>
              <a:rPr lang="de-DE" sz="3600" dirty="0" smtClean="0"/>
              <a:t>Dämonisierung</a:t>
            </a:r>
            <a:endParaRPr lang="de-DE" sz="3600" dirty="0"/>
          </a:p>
        </p:txBody>
      </p:sp>
      <p:sp>
        <p:nvSpPr>
          <p:cNvPr id="6" name="Textfeld 5"/>
          <p:cNvSpPr txBox="1"/>
          <p:nvPr/>
        </p:nvSpPr>
        <p:spPr>
          <a:xfrm>
            <a:off x="539552" y="476672"/>
            <a:ext cx="8301888" cy="1138773"/>
          </a:xfrm>
          <a:prstGeom prst="rect">
            <a:avLst/>
          </a:prstGeom>
          <a:noFill/>
        </p:spPr>
        <p:txBody>
          <a:bodyPr wrap="none" rtlCol="0">
            <a:spAutoFit/>
          </a:bodyPr>
          <a:lstStyle/>
          <a:p>
            <a:r>
              <a:rPr lang="de-DE" sz="4400" b="1" dirty="0" smtClean="0"/>
              <a:t>Problematische Mentalitätsmuster</a:t>
            </a:r>
          </a:p>
          <a:p>
            <a:pPr algn="ctr"/>
            <a:r>
              <a:rPr lang="de-DE" sz="2400" b="1" dirty="0" smtClean="0"/>
              <a:t>Als Folge des </a:t>
            </a:r>
            <a:r>
              <a:rPr lang="de-DE" sz="2400" b="1" dirty="0" err="1" smtClean="0"/>
              <a:t>medizinalisierten</a:t>
            </a:r>
            <a:r>
              <a:rPr lang="de-DE" sz="2400" b="1" dirty="0" smtClean="0"/>
              <a:t> Diskurses</a:t>
            </a:r>
            <a:endParaRPr lang="de-DE" sz="2400" b="1" dirty="0"/>
          </a:p>
        </p:txBody>
      </p:sp>
      <p:sp>
        <p:nvSpPr>
          <p:cNvPr id="7" name="Textfeld 6"/>
          <p:cNvSpPr txBox="1"/>
          <p:nvPr/>
        </p:nvSpPr>
        <p:spPr>
          <a:xfrm>
            <a:off x="2936106" y="5169386"/>
            <a:ext cx="3508781" cy="707886"/>
          </a:xfrm>
          <a:prstGeom prst="rect">
            <a:avLst/>
          </a:prstGeom>
          <a:noFill/>
        </p:spPr>
        <p:txBody>
          <a:bodyPr wrap="none" rtlCol="0">
            <a:spAutoFit/>
          </a:bodyPr>
          <a:lstStyle/>
          <a:p>
            <a:r>
              <a:rPr lang="de-DE" sz="4000" b="1" dirty="0" smtClean="0"/>
              <a:t>Abstinenzgebot</a:t>
            </a:r>
            <a:endParaRPr lang="de-DE" sz="4000" b="1" dirty="0"/>
          </a:p>
        </p:txBody>
      </p:sp>
      <p:sp>
        <p:nvSpPr>
          <p:cNvPr id="8" name="Pfeil nach unten 7"/>
          <p:cNvSpPr/>
          <p:nvPr/>
        </p:nvSpPr>
        <p:spPr>
          <a:xfrm>
            <a:off x="4083670" y="4297164"/>
            <a:ext cx="1213652" cy="1004044"/>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836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13</a:t>
            </a:fld>
            <a:endParaRPr lang="de-DE"/>
          </a:p>
        </p:txBody>
      </p:sp>
      <p:sp>
        <p:nvSpPr>
          <p:cNvPr id="3" name="Titel 2"/>
          <p:cNvSpPr>
            <a:spLocks noGrp="1"/>
          </p:cNvSpPr>
          <p:nvPr>
            <p:ph type="ctrTitle"/>
          </p:nvPr>
        </p:nvSpPr>
        <p:spPr>
          <a:xfrm>
            <a:off x="685800" y="1484785"/>
            <a:ext cx="7772400" cy="3456384"/>
          </a:xfrm>
        </p:spPr>
        <p:txBody>
          <a:bodyPr>
            <a:noAutofit/>
          </a:bodyPr>
          <a:lstStyle/>
          <a:p>
            <a:r>
              <a:rPr lang="de-DE" sz="8000" b="1" dirty="0" smtClean="0"/>
              <a:t>Die Wirklichkeit der Konsumenten</a:t>
            </a:r>
            <a:endParaRPr lang="de-DE" sz="8000" b="1" dirty="0"/>
          </a:p>
        </p:txBody>
      </p:sp>
    </p:spTree>
    <p:extLst>
      <p:ext uri="{BB962C8B-B14F-4D97-AF65-F5344CB8AC3E}">
        <p14:creationId xmlns:p14="http://schemas.microsoft.com/office/powerpoint/2010/main" val="3736009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14</a:t>
            </a:fld>
            <a:endParaRPr lang="de-DE"/>
          </a:p>
        </p:txBody>
      </p:sp>
      <p:sp>
        <p:nvSpPr>
          <p:cNvPr id="3" name="Titel 2"/>
          <p:cNvSpPr>
            <a:spLocks noGrp="1"/>
          </p:cNvSpPr>
          <p:nvPr>
            <p:ph type="ctrTitle"/>
          </p:nvPr>
        </p:nvSpPr>
        <p:spPr>
          <a:xfrm>
            <a:off x="887601" y="1484784"/>
            <a:ext cx="7990656" cy="4392488"/>
          </a:xfrm>
        </p:spPr>
        <p:txBody>
          <a:bodyPr>
            <a:noAutofit/>
          </a:bodyPr>
          <a:lstStyle/>
          <a:p>
            <a:r>
              <a:rPr lang="de-DE" sz="2400" dirty="0" smtClean="0"/>
              <a:t>„Tiefes Rubinrot unter Widerspiegelung violetter Reflexe mit bestechenden Merkmalen wie dem Duft von frischen Edelkirschen gepaart mit prägnanten Vanillearomen, unterstrichen mit einer nicht unerheblichen Holzfassreife … präsentiert sich mit markanter Frucht, außergewöhnlicher Farbintensität, kräftigem Körper, harmonischer </a:t>
            </a:r>
            <a:r>
              <a:rPr lang="de-DE" sz="2400" dirty="0" err="1" smtClean="0"/>
              <a:t>Tanninstruktur</a:t>
            </a:r>
            <a:r>
              <a:rPr lang="de-DE" sz="2400" dirty="0" smtClean="0"/>
              <a:t> …. Nicht zuletzt die hervorragende Qualität bei entsprechendem Ausbau unter Berücksichtigung hohen kellermeisterlichen Könnens ließen diesen Wein zu einer Rarität werden.“</a:t>
            </a:r>
            <a:endParaRPr lang="de-DE" sz="2400" dirty="0"/>
          </a:p>
        </p:txBody>
      </p:sp>
      <p:sp>
        <p:nvSpPr>
          <p:cNvPr id="2" name="Textfeld 1"/>
          <p:cNvSpPr txBox="1"/>
          <p:nvPr/>
        </p:nvSpPr>
        <p:spPr>
          <a:xfrm>
            <a:off x="1512776" y="836712"/>
            <a:ext cx="6740307" cy="584775"/>
          </a:xfrm>
          <a:prstGeom prst="rect">
            <a:avLst/>
          </a:prstGeom>
          <a:noFill/>
        </p:spPr>
        <p:txBody>
          <a:bodyPr wrap="none" rtlCol="0">
            <a:spAutoFit/>
          </a:bodyPr>
          <a:lstStyle/>
          <a:p>
            <a:r>
              <a:rPr lang="de-DE" sz="3200" b="1" dirty="0" smtClean="0"/>
              <a:t>Aus der Beschreibung eines Rotweines</a:t>
            </a:r>
            <a:endParaRPr lang="de-DE" sz="3200" b="1" dirty="0"/>
          </a:p>
        </p:txBody>
      </p:sp>
    </p:spTree>
    <p:extLst>
      <p:ext uri="{BB962C8B-B14F-4D97-AF65-F5344CB8AC3E}">
        <p14:creationId xmlns:p14="http://schemas.microsoft.com/office/powerpoint/2010/main" val="854732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15</a:t>
            </a:fld>
            <a:endParaRPr lang="de-DE"/>
          </a:p>
        </p:txBody>
      </p:sp>
      <p:sp>
        <p:nvSpPr>
          <p:cNvPr id="3" name="Titel 2"/>
          <p:cNvSpPr>
            <a:spLocks noGrp="1"/>
          </p:cNvSpPr>
          <p:nvPr>
            <p:ph type="ctrTitle"/>
          </p:nvPr>
        </p:nvSpPr>
        <p:spPr>
          <a:xfrm>
            <a:off x="323528" y="836712"/>
            <a:ext cx="8420472" cy="4824536"/>
          </a:xfrm>
        </p:spPr>
        <p:txBody>
          <a:bodyPr>
            <a:noAutofit/>
          </a:bodyPr>
          <a:lstStyle/>
          <a:p>
            <a:r>
              <a:rPr lang="de-DE" sz="6600" b="1" dirty="0" smtClean="0">
                <a:solidFill>
                  <a:srgbClr val="FFC000"/>
                </a:solidFill>
              </a:rPr>
              <a:t>„Viele Drogen sind längst zu einem Kulturgut geworden“ </a:t>
            </a:r>
            <a:br>
              <a:rPr lang="de-DE" sz="6600" b="1" dirty="0" smtClean="0">
                <a:solidFill>
                  <a:srgbClr val="FFC000"/>
                </a:solidFill>
              </a:rPr>
            </a:br>
            <a:endParaRPr lang="de-DE" sz="6600" b="1" dirty="0">
              <a:solidFill>
                <a:srgbClr val="FFC000"/>
              </a:solidFill>
            </a:endParaRPr>
          </a:p>
        </p:txBody>
      </p:sp>
    </p:spTree>
    <p:extLst>
      <p:ext uri="{BB962C8B-B14F-4D97-AF65-F5344CB8AC3E}">
        <p14:creationId xmlns:p14="http://schemas.microsoft.com/office/powerpoint/2010/main" val="3186926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16</a:t>
            </a:fld>
            <a:endParaRPr lang="de-DE"/>
          </a:p>
        </p:txBody>
      </p:sp>
      <p:sp>
        <p:nvSpPr>
          <p:cNvPr id="2" name="Textfeld 1"/>
          <p:cNvSpPr txBox="1"/>
          <p:nvPr/>
        </p:nvSpPr>
        <p:spPr>
          <a:xfrm>
            <a:off x="126714" y="1327988"/>
            <a:ext cx="8856984" cy="3293209"/>
          </a:xfrm>
          <a:prstGeom prst="rect">
            <a:avLst/>
          </a:prstGeom>
          <a:noFill/>
          <a:ln>
            <a:solidFill>
              <a:schemeClr val="tx1"/>
            </a:solidFill>
            <a:prstDash val="sysDot"/>
          </a:ln>
        </p:spPr>
        <p:txBody>
          <a:bodyPr wrap="square" rtlCol="0">
            <a:spAutoFit/>
          </a:bodyPr>
          <a:lstStyle/>
          <a:p>
            <a:pPr marL="285750" indent="-285750">
              <a:buClr>
                <a:srgbClr val="FFC000"/>
              </a:buClr>
              <a:buFont typeface="Wingdings" pitchFamily="2" charset="2"/>
              <a:buChar char="l"/>
            </a:pPr>
            <a:r>
              <a:rPr lang="de-DE" sz="2600" dirty="0" smtClean="0"/>
              <a:t>Zelebrieren </a:t>
            </a:r>
            <a:r>
              <a:rPr lang="de-DE" sz="2600" dirty="0"/>
              <a:t>und Einbinden in Genuss, Geselligkeit, Vergnügen</a:t>
            </a:r>
            <a:r>
              <a:rPr lang="de-DE" sz="2600" dirty="0" smtClean="0"/>
              <a:t>, Kommunikation</a:t>
            </a:r>
            <a:r>
              <a:rPr lang="de-DE" sz="2600" dirty="0"/>
              <a:t> </a:t>
            </a:r>
            <a:r>
              <a:rPr lang="de-DE" sz="2600" dirty="0" smtClean="0"/>
              <a:t>u. ä.</a:t>
            </a:r>
          </a:p>
          <a:p>
            <a:pPr marL="285750" indent="-285750">
              <a:buClr>
                <a:srgbClr val="FFC000"/>
              </a:buClr>
              <a:buFont typeface="Wingdings" pitchFamily="2" charset="2"/>
              <a:buChar char="l"/>
            </a:pPr>
            <a:r>
              <a:rPr lang="de-DE" sz="2600" dirty="0" smtClean="0"/>
              <a:t>Entspannung, Erholung, sich um den Verstand bringen, </a:t>
            </a:r>
          </a:p>
          <a:p>
            <a:pPr marL="285750" indent="-285750">
              <a:buClr>
                <a:srgbClr val="FFC000"/>
              </a:buClr>
              <a:buFont typeface="Wingdings" pitchFamily="2" charset="2"/>
              <a:buChar char="l"/>
            </a:pPr>
            <a:r>
              <a:rPr lang="de-DE" sz="2600" dirty="0" smtClean="0"/>
              <a:t>Sozialer Schmierstoff, Bindemittel für Gemeinschaftlichkeit, Gruppenzugehörigkeit, Statussymbol, sozialer Leistungsbeweis u</a:t>
            </a:r>
            <a:r>
              <a:rPr lang="de-DE" sz="2600" dirty="0"/>
              <a:t>. ä</a:t>
            </a:r>
            <a:r>
              <a:rPr lang="de-DE" sz="2600" dirty="0" smtClean="0"/>
              <a:t>.</a:t>
            </a:r>
          </a:p>
          <a:p>
            <a:pPr marL="285750" indent="-285750">
              <a:buClr>
                <a:srgbClr val="FFC000"/>
              </a:buClr>
              <a:buFont typeface="Wingdings" pitchFamily="2" charset="2"/>
              <a:buChar char="l"/>
            </a:pPr>
            <a:r>
              <a:rPr lang="de-DE" sz="2600" dirty="0" smtClean="0"/>
              <a:t> Sich-Fallen-Lassen, Zugang zu mehr Emotionalität, Lockerung von Selbst- und Fremdkontrolle, Ventilfunktion u. ä.</a:t>
            </a:r>
            <a:endParaRPr lang="de-DE" sz="2600" dirty="0"/>
          </a:p>
        </p:txBody>
      </p:sp>
      <p:sp>
        <p:nvSpPr>
          <p:cNvPr id="6" name="Textfeld 5"/>
          <p:cNvSpPr txBox="1"/>
          <p:nvPr/>
        </p:nvSpPr>
        <p:spPr>
          <a:xfrm>
            <a:off x="126714" y="647110"/>
            <a:ext cx="8992299" cy="584775"/>
          </a:xfrm>
          <a:prstGeom prst="rect">
            <a:avLst/>
          </a:prstGeom>
          <a:noFill/>
        </p:spPr>
        <p:txBody>
          <a:bodyPr wrap="square" rtlCol="0">
            <a:spAutoFit/>
          </a:bodyPr>
          <a:lstStyle/>
          <a:p>
            <a:r>
              <a:rPr lang="de-DE" sz="3200" b="1" dirty="0" smtClean="0"/>
              <a:t>Angestrebte positive Gründe des Drogenkonsums</a:t>
            </a:r>
            <a:endParaRPr lang="de-DE" sz="3200" b="1" dirty="0"/>
          </a:p>
        </p:txBody>
      </p:sp>
      <p:sp>
        <p:nvSpPr>
          <p:cNvPr id="7" name="Textfeld 6"/>
          <p:cNvSpPr txBox="1"/>
          <p:nvPr/>
        </p:nvSpPr>
        <p:spPr>
          <a:xfrm>
            <a:off x="432494" y="4924325"/>
            <a:ext cx="8245424" cy="1384995"/>
          </a:xfrm>
          <a:prstGeom prst="rect">
            <a:avLst/>
          </a:prstGeom>
          <a:noFill/>
        </p:spPr>
        <p:txBody>
          <a:bodyPr wrap="square" rtlCol="0">
            <a:spAutoFit/>
          </a:bodyPr>
          <a:lstStyle/>
          <a:p>
            <a:pPr algn="ctr"/>
            <a:r>
              <a:rPr lang="de-DE" sz="2800" b="1" dirty="0" smtClean="0"/>
              <a:t>In einer lebensweltlich-verstehenden Sicht dürfen Genuss und Funktionalität des Drogenkonsums für ein geglücktes Leben nicht ausgeblendet werden!</a:t>
            </a:r>
          </a:p>
        </p:txBody>
      </p:sp>
      <p:sp>
        <p:nvSpPr>
          <p:cNvPr id="8" name="Pfeil nach unten 7"/>
          <p:cNvSpPr/>
          <p:nvPr/>
        </p:nvSpPr>
        <p:spPr>
          <a:xfrm>
            <a:off x="6948264" y="4585727"/>
            <a:ext cx="963356" cy="432048"/>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unten 8"/>
          <p:cNvSpPr/>
          <p:nvPr/>
        </p:nvSpPr>
        <p:spPr>
          <a:xfrm>
            <a:off x="2267744" y="4585727"/>
            <a:ext cx="899592" cy="432048"/>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6009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17</a:t>
            </a:fld>
            <a:endParaRPr lang="de-DE"/>
          </a:p>
        </p:txBody>
      </p:sp>
      <p:sp>
        <p:nvSpPr>
          <p:cNvPr id="2" name="Textfeld 1"/>
          <p:cNvSpPr txBox="1"/>
          <p:nvPr/>
        </p:nvSpPr>
        <p:spPr>
          <a:xfrm>
            <a:off x="755576" y="332656"/>
            <a:ext cx="8064896" cy="1384995"/>
          </a:xfrm>
          <a:prstGeom prst="rect">
            <a:avLst/>
          </a:prstGeom>
          <a:noFill/>
        </p:spPr>
        <p:txBody>
          <a:bodyPr wrap="square" rtlCol="0">
            <a:spAutoFit/>
          </a:bodyPr>
          <a:lstStyle/>
          <a:p>
            <a:pPr algn="ctr"/>
            <a:r>
              <a:rPr lang="de-DE" sz="2800" b="1" dirty="0" smtClean="0"/>
              <a:t>Drogenkonsum ist eingebunden in viele Geselligkeits- und Vergnügungsstile. Diese sollten nicht abgewertet</a:t>
            </a:r>
            <a:r>
              <a:rPr lang="de-DE" sz="2800" b="1" dirty="0"/>
              <a:t>, verpönt oder </a:t>
            </a:r>
            <a:r>
              <a:rPr lang="de-DE" sz="2800" b="1" dirty="0" smtClean="0"/>
              <a:t>uminterpretiert werden!</a:t>
            </a:r>
            <a:endParaRPr lang="de-DE" sz="2800" b="1" dirty="0"/>
          </a:p>
        </p:txBody>
      </p:sp>
      <p:pic>
        <p:nvPicPr>
          <p:cNvPr id="206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9390" y="1774252"/>
            <a:ext cx="1461690" cy="2158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8238" y="2206784"/>
            <a:ext cx="2832175" cy="158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843275"/>
            <a:ext cx="2616190" cy="15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01557" y="2899328"/>
            <a:ext cx="3036312" cy="1708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4"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85010" y="4124599"/>
            <a:ext cx="3151486" cy="1752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1520" y="4581128"/>
            <a:ext cx="2567453" cy="1447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20816" y="4716686"/>
            <a:ext cx="2333884" cy="131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6009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18</a:t>
            </a:fld>
            <a:endParaRPr lang="de-DE"/>
          </a:p>
        </p:txBody>
      </p:sp>
      <p:sp>
        <p:nvSpPr>
          <p:cNvPr id="2" name="Textfeld 1"/>
          <p:cNvSpPr txBox="1"/>
          <p:nvPr/>
        </p:nvSpPr>
        <p:spPr>
          <a:xfrm>
            <a:off x="216024" y="467961"/>
            <a:ext cx="8892480" cy="646331"/>
          </a:xfrm>
          <a:prstGeom prst="rect">
            <a:avLst/>
          </a:prstGeom>
          <a:noFill/>
        </p:spPr>
        <p:txBody>
          <a:bodyPr wrap="square" rtlCol="0">
            <a:spAutoFit/>
          </a:bodyPr>
          <a:lstStyle/>
          <a:p>
            <a:pPr algn="ctr"/>
            <a:r>
              <a:rPr lang="de-DE" sz="3600" b="1" dirty="0" smtClean="0"/>
              <a:t>Lernprozesse rund um den Drogenkonsum</a:t>
            </a:r>
            <a:endParaRPr lang="de-DE" sz="3600" b="1" dirty="0"/>
          </a:p>
        </p:txBody>
      </p:sp>
      <p:sp>
        <p:nvSpPr>
          <p:cNvPr id="6" name="Rectangle 3"/>
          <p:cNvSpPr>
            <a:spLocks noChangeArrowheads="1"/>
          </p:cNvSpPr>
          <p:nvPr/>
        </p:nvSpPr>
        <p:spPr bwMode="auto">
          <a:xfrm>
            <a:off x="539582" y="3276600"/>
            <a:ext cx="1289218" cy="666750"/>
          </a:xfrm>
          <a:prstGeom prst="rect">
            <a:avLst/>
          </a:prstGeom>
          <a:noFill/>
          <a:ln>
            <a:noFill/>
          </a:ln>
        </p:spPr>
        <p:txBody>
          <a:bodyPr lIns="92075" tIns="46038" rIns="92075" bIns="46038" anchor="ctr"/>
          <a:lstStyle/>
          <a:p>
            <a:pPr algn="ctr" eaLnBrk="0" hangingPunct="0"/>
            <a:r>
              <a:rPr lang="de-DE" sz="2800" b="1" dirty="0">
                <a:latin typeface="Times New Roman" pitchFamily="18" charset="0"/>
              </a:rPr>
              <a:t>Droge</a:t>
            </a:r>
          </a:p>
        </p:txBody>
      </p:sp>
      <p:sp>
        <p:nvSpPr>
          <p:cNvPr id="7" name="Rectangle 5"/>
          <p:cNvSpPr>
            <a:spLocks noChangeArrowheads="1"/>
          </p:cNvSpPr>
          <p:nvPr/>
        </p:nvSpPr>
        <p:spPr bwMode="auto">
          <a:xfrm>
            <a:off x="6124624" y="3352800"/>
            <a:ext cx="2956630" cy="666750"/>
          </a:xfrm>
          <a:prstGeom prst="rect">
            <a:avLst/>
          </a:prstGeom>
          <a:noFill/>
          <a:ln>
            <a:noFill/>
          </a:ln>
        </p:spPr>
        <p:txBody>
          <a:bodyPr lIns="92075" tIns="46038" rIns="92075" bIns="46038" anchor="ctr"/>
          <a:lstStyle/>
          <a:p>
            <a:pPr algn="ctr" eaLnBrk="0" hangingPunct="0"/>
            <a:r>
              <a:rPr lang="de-DE" sz="2800" b="1" dirty="0">
                <a:latin typeface="Times New Roman" pitchFamily="18" charset="0"/>
              </a:rPr>
              <a:t>Wirkung/Effekt</a:t>
            </a:r>
          </a:p>
        </p:txBody>
      </p:sp>
      <p:sp>
        <p:nvSpPr>
          <p:cNvPr id="8" name="Rectangle 6"/>
          <p:cNvSpPr>
            <a:spLocks noChangeArrowheads="1"/>
          </p:cNvSpPr>
          <p:nvPr/>
        </p:nvSpPr>
        <p:spPr bwMode="auto">
          <a:xfrm>
            <a:off x="3086122" y="1343025"/>
            <a:ext cx="3286078" cy="666750"/>
          </a:xfrm>
          <a:prstGeom prst="rect">
            <a:avLst/>
          </a:prstGeom>
          <a:noFill/>
          <a:ln>
            <a:noFill/>
          </a:ln>
        </p:spPr>
        <p:txBody>
          <a:bodyPr lIns="92075" tIns="46038" rIns="92075" bIns="46038" anchor="ctr"/>
          <a:lstStyle/>
          <a:p>
            <a:pPr algn="ctr" eaLnBrk="0" hangingPunct="0"/>
            <a:r>
              <a:rPr lang="de-DE" sz="2800" b="1" dirty="0">
                <a:latin typeface="Times New Roman" pitchFamily="18" charset="0"/>
              </a:rPr>
              <a:t>Drogenkonsument</a:t>
            </a:r>
          </a:p>
        </p:txBody>
      </p:sp>
      <p:sp>
        <p:nvSpPr>
          <p:cNvPr id="9" name="AutoShape 7"/>
          <p:cNvSpPr>
            <a:spLocks noChangeArrowheads="1"/>
          </p:cNvSpPr>
          <p:nvPr/>
        </p:nvSpPr>
        <p:spPr bwMode="auto">
          <a:xfrm rot="12900000" flipH="1">
            <a:off x="5326502" y="2470700"/>
            <a:ext cx="2235413" cy="322679"/>
          </a:xfrm>
          <a:prstGeom prst="leftRightArrow">
            <a:avLst>
              <a:gd name="adj1" fmla="val 50000"/>
              <a:gd name="adj2" fmla="val 157946"/>
            </a:avLst>
          </a:prstGeom>
          <a:solidFill>
            <a:schemeClr val="bg2">
              <a:lumMod val="20000"/>
              <a:lumOff val="80000"/>
            </a:schemeClr>
          </a:solidFill>
          <a:ln w="12700">
            <a:solidFill>
              <a:schemeClr val="tx1"/>
            </a:solidFill>
            <a:miter lim="800000"/>
            <a:headEnd/>
            <a:tailEnd/>
          </a:ln>
        </p:spPr>
        <p:txBody>
          <a:bodyPr wrap="none" anchor="ctr"/>
          <a:lstStyle/>
          <a:p>
            <a:pPr eaLnBrk="0" hangingPunct="0">
              <a:lnSpc>
                <a:spcPct val="90000"/>
              </a:lnSpc>
              <a:spcBef>
                <a:spcPct val="50000"/>
              </a:spcBef>
              <a:buClr>
                <a:schemeClr val="tx2"/>
              </a:buClr>
              <a:buFont typeface="Wingdings" pitchFamily="2" charset="2"/>
              <a:buChar char="l"/>
            </a:pPr>
            <a:endParaRPr lang="de-DE"/>
          </a:p>
        </p:txBody>
      </p:sp>
      <p:sp>
        <p:nvSpPr>
          <p:cNvPr id="14" name="AutoShape 20"/>
          <p:cNvSpPr>
            <a:spLocks noChangeArrowheads="1"/>
          </p:cNvSpPr>
          <p:nvPr/>
        </p:nvSpPr>
        <p:spPr bwMode="auto">
          <a:xfrm rot="-2100000">
            <a:off x="1505271" y="2485943"/>
            <a:ext cx="2392974" cy="355600"/>
          </a:xfrm>
          <a:prstGeom prst="leftRightArrow">
            <a:avLst>
              <a:gd name="adj1" fmla="val 50000"/>
              <a:gd name="adj2" fmla="val 145804"/>
            </a:avLst>
          </a:prstGeom>
          <a:solidFill>
            <a:schemeClr val="bg2">
              <a:lumMod val="20000"/>
              <a:lumOff val="80000"/>
            </a:schemeClr>
          </a:solidFill>
          <a:ln w="12700">
            <a:solidFill>
              <a:schemeClr val="tx1"/>
            </a:solidFill>
            <a:miter lim="800000"/>
            <a:headEnd/>
            <a:tailEnd/>
          </a:ln>
        </p:spPr>
        <p:txBody>
          <a:bodyPr wrap="none" anchor="ctr"/>
          <a:lstStyle/>
          <a:p>
            <a:pPr eaLnBrk="0" hangingPunct="0">
              <a:lnSpc>
                <a:spcPct val="90000"/>
              </a:lnSpc>
              <a:spcBef>
                <a:spcPct val="50000"/>
              </a:spcBef>
              <a:buClr>
                <a:schemeClr val="tx2"/>
              </a:buClr>
              <a:buFont typeface="Wingdings" pitchFamily="2" charset="2"/>
              <a:buChar char="l"/>
            </a:pPr>
            <a:endParaRPr lang="de-DE"/>
          </a:p>
        </p:txBody>
      </p:sp>
      <p:sp>
        <p:nvSpPr>
          <p:cNvPr id="16" name="Textfeld 15"/>
          <p:cNvSpPr txBox="1"/>
          <p:nvPr/>
        </p:nvSpPr>
        <p:spPr>
          <a:xfrm>
            <a:off x="3501097" y="3774519"/>
            <a:ext cx="2655079" cy="2246769"/>
          </a:xfrm>
          <a:prstGeom prst="rect">
            <a:avLst/>
          </a:prstGeom>
          <a:noFill/>
        </p:spPr>
        <p:txBody>
          <a:bodyPr wrap="square" rtlCol="0">
            <a:spAutoFit/>
          </a:bodyPr>
          <a:lstStyle/>
          <a:p>
            <a:pPr marL="285750" indent="-285750" eaLnBrk="0" hangingPunct="0">
              <a:buClr>
                <a:srgbClr val="FFC000"/>
              </a:buClr>
              <a:buFont typeface="Arial" charset="0"/>
              <a:buChar char="•"/>
            </a:pPr>
            <a:r>
              <a:rPr lang="de-DE" sz="2800" b="0" dirty="0" smtClean="0"/>
              <a:t>Set</a:t>
            </a:r>
          </a:p>
          <a:p>
            <a:pPr marL="285750" indent="-285750" eaLnBrk="0" hangingPunct="0">
              <a:buClr>
                <a:srgbClr val="FFC000"/>
              </a:buClr>
              <a:buFont typeface="Arial" charset="0"/>
              <a:buChar char="•"/>
            </a:pPr>
            <a:r>
              <a:rPr lang="de-DE" sz="2800" b="0" dirty="0" smtClean="0"/>
              <a:t>Setting</a:t>
            </a:r>
          </a:p>
          <a:p>
            <a:pPr marL="285750" indent="-285750" eaLnBrk="0" hangingPunct="0">
              <a:buClr>
                <a:srgbClr val="FFC000"/>
              </a:buClr>
              <a:buFont typeface="Arial" charset="0"/>
              <a:buChar char="•"/>
            </a:pPr>
            <a:r>
              <a:rPr lang="de-DE" sz="2800" b="0" dirty="0" smtClean="0"/>
              <a:t>Art der Droge</a:t>
            </a:r>
          </a:p>
          <a:p>
            <a:pPr marL="285750" indent="-285750" eaLnBrk="0" hangingPunct="0">
              <a:buClr>
                <a:srgbClr val="FFC000"/>
              </a:buClr>
              <a:buFont typeface="Arial" charset="0"/>
              <a:buChar char="•"/>
            </a:pPr>
            <a:r>
              <a:rPr lang="de-DE" sz="2800" b="0" dirty="0" smtClean="0"/>
              <a:t>Menge</a:t>
            </a:r>
          </a:p>
          <a:p>
            <a:pPr marL="285750" indent="-285750" eaLnBrk="0" hangingPunct="0">
              <a:buClr>
                <a:srgbClr val="FFC000"/>
              </a:buClr>
              <a:buFont typeface="Arial" charset="0"/>
              <a:buChar char="•"/>
            </a:pPr>
            <a:r>
              <a:rPr lang="de-DE" sz="2800" b="0" dirty="0" smtClean="0"/>
              <a:t>Applikation</a:t>
            </a:r>
            <a:endParaRPr lang="de-DE" sz="2800" dirty="0"/>
          </a:p>
        </p:txBody>
      </p:sp>
      <p:sp>
        <p:nvSpPr>
          <p:cNvPr id="17" name="Pfeil nach oben und unten 16"/>
          <p:cNvSpPr/>
          <p:nvPr/>
        </p:nvSpPr>
        <p:spPr>
          <a:xfrm>
            <a:off x="4355976" y="2115230"/>
            <a:ext cx="484632" cy="159381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309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19</a:t>
            </a:fld>
            <a:endParaRPr lang="de-DE"/>
          </a:p>
        </p:txBody>
      </p:sp>
      <p:sp>
        <p:nvSpPr>
          <p:cNvPr id="2" name="Textfeld 1"/>
          <p:cNvSpPr txBox="1"/>
          <p:nvPr/>
        </p:nvSpPr>
        <p:spPr>
          <a:xfrm>
            <a:off x="539552" y="1123607"/>
            <a:ext cx="8267648" cy="646331"/>
          </a:xfrm>
          <a:prstGeom prst="rect">
            <a:avLst/>
          </a:prstGeom>
          <a:noFill/>
        </p:spPr>
        <p:txBody>
          <a:bodyPr wrap="none" rtlCol="0">
            <a:spAutoFit/>
          </a:bodyPr>
          <a:lstStyle/>
          <a:p>
            <a:r>
              <a:rPr lang="de-DE" sz="3600" b="1" dirty="0" smtClean="0"/>
              <a:t>Lernprozesse rund um den Drogenkonsum</a:t>
            </a:r>
            <a:endParaRPr lang="de-DE" sz="3600" b="1" dirty="0"/>
          </a:p>
        </p:txBody>
      </p:sp>
      <p:sp>
        <p:nvSpPr>
          <p:cNvPr id="12" name="Rectangle 10"/>
          <p:cNvSpPr>
            <a:spLocks noChangeArrowheads="1"/>
          </p:cNvSpPr>
          <p:nvPr/>
        </p:nvSpPr>
        <p:spPr bwMode="auto">
          <a:xfrm>
            <a:off x="1688124" y="2204864"/>
            <a:ext cx="6772308" cy="2376116"/>
          </a:xfrm>
          <a:prstGeom prst="rect">
            <a:avLst/>
          </a:prstGeom>
          <a:noFill/>
          <a:ln>
            <a:noFill/>
          </a:ln>
        </p:spPr>
        <p:txBody>
          <a:bodyPr lIns="92075" tIns="46038" rIns="92075" bIns="46038" anchor="ctr"/>
          <a:lstStyle/>
          <a:p>
            <a:pPr marL="285750" indent="-285750" eaLnBrk="0" hangingPunct="0">
              <a:lnSpc>
                <a:spcPct val="150000"/>
              </a:lnSpc>
              <a:buClr>
                <a:schemeClr val="accent2"/>
              </a:buClr>
              <a:buSzPct val="130000"/>
            </a:pPr>
            <a:r>
              <a:rPr lang="de-DE" sz="3200" b="1" dirty="0">
                <a:latin typeface="Times New Roman" pitchFamily="18" charset="0"/>
              </a:rPr>
              <a:t>Drogenkonsum</a:t>
            </a:r>
            <a:r>
              <a:rPr lang="de-DE" sz="3200" dirty="0">
                <a:latin typeface="Times New Roman" pitchFamily="18" charset="0"/>
              </a:rPr>
              <a:t>:</a:t>
            </a:r>
          </a:p>
          <a:p>
            <a:pPr marL="439738" indent="-439738" eaLnBrk="0" hangingPunct="0">
              <a:lnSpc>
                <a:spcPct val="150000"/>
              </a:lnSpc>
              <a:buClr>
                <a:srgbClr val="FFC000"/>
              </a:buClr>
              <a:buSzPct val="130000"/>
              <a:buFont typeface="Wingdings" pitchFamily="2" charset="2"/>
              <a:buChar char="§"/>
              <a:tabLst>
                <a:tab pos="439738" algn="l"/>
              </a:tabLst>
            </a:pPr>
            <a:r>
              <a:rPr lang="de-DE" sz="3200" b="0" dirty="0">
                <a:latin typeface="Times New Roman" pitchFamily="18" charset="0"/>
              </a:rPr>
              <a:t>Offener Prozess,</a:t>
            </a:r>
          </a:p>
          <a:p>
            <a:pPr marL="439738" indent="-439738" eaLnBrk="0" hangingPunct="0">
              <a:lnSpc>
                <a:spcPct val="150000"/>
              </a:lnSpc>
              <a:buClr>
                <a:srgbClr val="FFC000"/>
              </a:buClr>
              <a:buSzPct val="130000"/>
              <a:buFont typeface="Wingdings" pitchFamily="2" charset="2"/>
              <a:buChar char="§"/>
              <a:tabLst>
                <a:tab pos="439738" algn="l"/>
              </a:tabLst>
            </a:pPr>
            <a:r>
              <a:rPr lang="de-DE" sz="3200" b="0" dirty="0">
                <a:latin typeface="Times New Roman" pitchFamily="18" charset="0"/>
              </a:rPr>
              <a:t>Hat viele Gestaltungsmöglichkeiten,</a:t>
            </a:r>
          </a:p>
          <a:p>
            <a:pPr marL="439738" indent="-439738" eaLnBrk="0" hangingPunct="0">
              <a:lnSpc>
                <a:spcPct val="150000"/>
              </a:lnSpc>
              <a:buClr>
                <a:srgbClr val="FFC000"/>
              </a:buClr>
              <a:buSzPct val="130000"/>
              <a:buFont typeface="Wingdings" pitchFamily="2" charset="2"/>
              <a:buChar char="§"/>
              <a:tabLst>
                <a:tab pos="439738" algn="l"/>
              </a:tabLst>
            </a:pPr>
            <a:r>
              <a:rPr lang="de-DE" sz="3200" b="0" dirty="0">
                <a:latin typeface="Times New Roman" pitchFamily="18" charset="0"/>
              </a:rPr>
              <a:t>Risiko kann, muss aber nicht sein.</a:t>
            </a:r>
          </a:p>
        </p:txBody>
      </p:sp>
    </p:spTree>
    <p:extLst>
      <p:ext uri="{BB962C8B-B14F-4D97-AF65-F5344CB8AC3E}">
        <p14:creationId xmlns:p14="http://schemas.microsoft.com/office/powerpoint/2010/main" val="429444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a:t>
            </a:fld>
            <a:endParaRPr lang="de-DE"/>
          </a:p>
        </p:txBody>
      </p:sp>
      <p:sp>
        <p:nvSpPr>
          <p:cNvPr id="3" name="Titel 2"/>
          <p:cNvSpPr>
            <a:spLocks noGrp="1"/>
          </p:cNvSpPr>
          <p:nvPr>
            <p:ph type="ctrTitle"/>
          </p:nvPr>
        </p:nvSpPr>
        <p:spPr>
          <a:xfrm>
            <a:off x="648680" y="620687"/>
            <a:ext cx="8171792" cy="5256585"/>
          </a:xfrm>
        </p:spPr>
        <p:txBody>
          <a:bodyPr>
            <a:normAutofit/>
          </a:bodyPr>
          <a:lstStyle/>
          <a:p>
            <a:pPr algn="l"/>
            <a:r>
              <a:rPr lang="de-DE" sz="3600" b="1" dirty="0" smtClean="0">
                <a:latin typeface="+mn-lt"/>
              </a:rPr>
              <a:t>Gliederung:</a:t>
            </a:r>
            <a:r>
              <a:rPr lang="de-DE" sz="3600" dirty="0" smtClean="0">
                <a:latin typeface="+mn-lt"/>
              </a:rPr>
              <a:t/>
            </a:r>
            <a:br>
              <a:rPr lang="de-DE" sz="3600" dirty="0" smtClean="0">
                <a:latin typeface="+mn-lt"/>
              </a:rPr>
            </a:br>
            <a:r>
              <a:rPr lang="de-DE" sz="3600" dirty="0" smtClean="0">
                <a:latin typeface="+mn-lt"/>
              </a:rPr>
              <a:t>1.</a:t>
            </a:r>
            <a:r>
              <a:rPr lang="de-DE" sz="3300" dirty="0" smtClean="0">
                <a:latin typeface="+mn-lt"/>
              </a:rPr>
              <a:t>Die Medizin als Definitionsmacht:</a:t>
            </a:r>
            <a:br>
              <a:rPr lang="de-DE" sz="3300" dirty="0" smtClean="0">
                <a:latin typeface="+mn-lt"/>
              </a:rPr>
            </a:br>
            <a:r>
              <a:rPr lang="de-DE" sz="3300" dirty="0">
                <a:latin typeface="+mn-lt"/>
              </a:rPr>
              <a:t>	</a:t>
            </a:r>
            <a:r>
              <a:rPr lang="de-DE" sz="3300" dirty="0" smtClean="0">
                <a:latin typeface="+mn-lt"/>
              </a:rPr>
              <a:t>Substanzfixierung</a:t>
            </a:r>
            <a:br>
              <a:rPr lang="de-DE" sz="3300" dirty="0" smtClean="0">
                <a:latin typeface="+mn-lt"/>
              </a:rPr>
            </a:br>
            <a:r>
              <a:rPr lang="de-DE" sz="3300" dirty="0" smtClean="0">
                <a:latin typeface="+mn-lt"/>
              </a:rPr>
              <a:t>	Parzellierung</a:t>
            </a:r>
            <a:br>
              <a:rPr lang="de-DE" sz="3300" dirty="0" smtClean="0">
                <a:latin typeface="+mn-lt"/>
              </a:rPr>
            </a:br>
            <a:r>
              <a:rPr lang="de-DE" sz="3300" dirty="0" smtClean="0">
                <a:latin typeface="+mn-lt"/>
              </a:rPr>
              <a:t>	</a:t>
            </a:r>
            <a:r>
              <a:rPr lang="de-DE" sz="3300" dirty="0" err="1" smtClean="0">
                <a:latin typeface="+mn-lt"/>
              </a:rPr>
              <a:t>Pathologisierung</a:t>
            </a:r>
            <a:r>
              <a:rPr lang="de-DE" sz="3300" dirty="0" smtClean="0">
                <a:latin typeface="+mn-lt"/>
              </a:rPr>
              <a:t> </a:t>
            </a:r>
            <a:br>
              <a:rPr lang="de-DE" sz="3300" dirty="0" smtClean="0">
                <a:latin typeface="+mn-lt"/>
              </a:rPr>
            </a:br>
            <a:r>
              <a:rPr lang="de-DE" sz="3300" dirty="0" smtClean="0">
                <a:latin typeface="+mn-lt"/>
              </a:rPr>
              <a:t>	Dämonisierung</a:t>
            </a:r>
            <a:br>
              <a:rPr lang="de-DE" sz="3300" dirty="0" smtClean="0">
                <a:latin typeface="+mn-lt"/>
              </a:rPr>
            </a:br>
            <a:r>
              <a:rPr lang="de-DE" sz="3300" dirty="0" smtClean="0">
                <a:latin typeface="+mn-lt"/>
              </a:rPr>
              <a:t>2.	Die Welt der Konsumenten</a:t>
            </a:r>
            <a:br>
              <a:rPr lang="de-DE" sz="3300" dirty="0" smtClean="0">
                <a:latin typeface="+mn-lt"/>
              </a:rPr>
            </a:br>
            <a:r>
              <a:rPr lang="de-DE" sz="3300" dirty="0" smtClean="0">
                <a:latin typeface="+mn-lt"/>
              </a:rPr>
              <a:t>3.	Plädoyer für mehr Realitätsbezug</a:t>
            </a:r>
            <a:br>
              <a:rPr lang="de-DE" sz="3300" dirty="0" smtClean="0">
                <a:latin typeface="+mn-lt"/>
              </a:rPr>
            </a:br>
            <a:r>
              <a:rPr lang="de-DE" sz="3300" dirty="0" smtClean="0">
                <a:latin typeface="+mn-lt"/>
              </a:rPr>
              <a:t>4.	Das Konzept der  Drogenmündigkeit</a:t>
            </a:r>
            <a:endParaRPr lang="de-DE" sz="3300" dirty="0">
              <a:latin typeface="+mn-lt"/>
            </a:endParaRPr>
          </a:p>
        </p:txBody>
      </p:sp>
    </p:spTree>
    <p:extLst>
      <p:ext uri="{BB962C8B-B14F-4D97-AF65-F5344CB8AC3E}">
        <p14:creationId xmlns:p14="http://schemas.microsoft.com/office/powerpoint/2010/main" val="297126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feil nach links 14"/>
          <p:cNvSpPr/>
          <p:nvPr/>
        </p:nvSpPr>
        <p:spPr>
          <a:xfrm rot="-1020000">
            <a:off x="6504312" y="2784491"/>
            <a:ext cx="2123976" cy="8650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links 13"/>
          <p:cNvSpPr/>
          <p:nvPr/>
        </p:nvSpPr>
        <p:spPr>
          <a:xfrm rot="1380000">
            <a:off x="5290539" y="5477375"/>
            <a:ext cx="2166862" cy="7834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a:off x="464710" y="2636912"/>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20</a:t>
            </a:fld>
            <a:endParaRPr lang="de-DE"/>
          </a:p>
        </p:txBody>
      </p:sp>
      <p:sp>
        <p:nvSpPr>
          <p:cNvPr id="2" name="Textfeld 1"/>
          <p:cNvSpPr txBox="1"/>
          <p:nvPr/>
        </p:nvSpPr>
        <p:spPr>
          <a:xfrm>
            <a:off x="611560" y="764704"/>
            <a:ext cx="8136904" cy="1077218"/>
          </a:xfrm>
          <a:prstGeom prst="rect">
            <a:avLst/>
          </a:prstGeom>
          <a:noFill/>
        </p:spPr>
        <p:txBody>
          <a:bodyPr wrap="square" rtlCol="0">
            <a:spAutoFit/>
          </a:bodyPr>
          <a:lstStyle/>
          <a:p>
            <a:r>
              <a:rPr lang="de-DE" sz="3200" b="1" dirty="0" smtClean="0"/>
              <a:t>Drogenkonsum ist/wird in der Regel  in die Lebensbezüge der Konsumenten eingebunden!</a:t>
            </a:r>
            <a:endParaRPr lang="de-DE" sz="3200" b="1" dirty="0"/>
          </a:p>
        </p:txBody>
      </p:sp>
      <p:sp>
        <p:nvSpPr>
          <p:cNvPr id="6" name="Textfeld 5"/>
          <p:cNvSpPr txBox="1"/>
          <p:nvPr/>
        </p:nvSpPr>
        <p:spPr>
          <a:xfrm>
            <a:off x="2534104" y="2420888"/>
            <a:ext cx="4291816" cy="2862322"/>
          </a:xfrm>
          <a:prstGeom prst="rect">
            <a:avLst/>
          </a:prstGeom>
          <a:noFill/>
        </p:spPr>
        <p:txBody>
          <a:bodyPr wrap="none" rtlCol="0">
            <a:spAutoFit/>
          </a:bodyPr>
          <a:lstStyle/>
          <a:p>
            <a:pPr marL="571500" indent="-571500">
              <a:buClr>
                <a:srgbClr val="FFC000"/>
              </a:buClr>
              <a:buFont typeface="Wingdings" pitchFamily="2" charset="2"/>
              <a:buChar char="l"/>
            </a:pPr>
            <a:r>
              <a:rPr lang="de-DE" sz="3600" dirty="0" smtClean="0"/>
              <a:t>Geeigneter Ort</a:t>
            </a:r>
          </a:p>
          <a:p>
            <a:pPr marL="571500" indent="-571500">
              <a:buClr>
                <a:srgbClr val="FFC000"/>
              </a:buClr>
              <a:buFont typeface="Wingdings" pitchFamily="2" charset="2"/>
              <a:buChar char="l"/>
            </a:pPr>
            <a:r>
              <a:rPr lang="de-DE" sz="3600" dirty="0" smtClean="0"/>
              <a:t>Geeignete Zeit</a:t>
            </a:r>
          </a:p>
          <a:p>
            <a:pPr marL="571500" indent="-571500">
              <a:buClr>
                <a:srgbClr val="FFC000"/>
              </a:buClr>
              <a:buFont typeface="Wingdings" pitchFamily="2" charset="2"/>
              <a:buChar char="l"/>
            </a:pPr>
            <a:r>
              <a:rPr lang="de-DE" sz="3600" dirty="0" smtClean="0"/>
              <a:t>Geeignete Person</a:t>
            </a:r>
          </a:p>
          <a:p>
            <a:pPr marL="571500" indent="-571500">
              <a:buClr>
                <a:srgbClr val="FFC000"/>
              </a:buClr>
              <a:buFont typeface="Wingdings" pitchFamily="2" charset="2"/>
              <a:buChar char="l"/>
            </a:pPr>
            <a:r>
              <a:rPr lang="de-DE" sz="3600" dirty="0" smtClean="0"/>
              <a:t>Geeignete Menge</a:t>
            </a:r>
          </a:p>
          <a:p>
            <a:pPr marL="571500" indent="-571500">
              <a:buClr>
                <a:srgbClr val="FFC000"/>
              </a:buClr>
              <a:buFont typeface="Wingdings" pitchFamily="2" charset="2"/>
              <a:buChar char="l"/>
            </a:pPr>
            <a:r>
              <a:rPr lang="de-DE" sz="3600" dirty="0" smtClean="0"/>
              <a:t>Geeignete Qualität</a:t>
            </a:r>
            <a:endParaRPr lang="de-DE" sz="3600" dirty="0"/>
          </a:p>
        </p:txBody>
      </p:sp>
      <p:sp>
        <p:nvSpPr>
          <p:cNvPr id="8" name="Textfeld 7"/>
          <p:cNvSpPr txBox="1"/>
          <p:nvPr/>
        </p:nvSpPr>
        <p:spPr>
          <a:xfrm>
            <a:off x="567821" y="2802124"/>
            <a:ext cx="988535" cy="461665"/>
          </a:xfrm>
          <a:prstGeom prst="rect">
            <a:avLst/>
          </a:prstGeom>
          <a:noFill/>
        </p:spPr>
        <p:txBody>
          <a:bodyPr wrap="square" rtlCol="0">
            <a:spAutoFit/>
          </a:bodyPr>
          <a:lstStyle/>
          <a:p>
            <a:r>
              <a:rPr lang="de-DE" sz="2400" dirty="0" smtClean="0"/>
              <a:t>Tabus</a:t>
            </a:r>
            <a:endParaRPr lang="de-DE" sz="2400" dirty="0"/>
          </a:p>
        </p:txBody>
      </p:sp>
      <p:sp>
        <p:nvSpPr>
          <p:cNvPr id="9" name="Textfeld 8"/>
          <p:cNvSpPr txBox="1"/>
          <p:nvPr/>
        </p:nvSpPr>
        <p:spPr>
          <a:xfrm rot="1380000">
            <a:off x="5429474" y="5660340"/>
            <a:ext cx="2166862" cy="461665"/>
          </a:xfrm>
          <a:prstGeom prst="rect">
            <a:avLst/>
          </a:prstGeom>
          <a:noFill/>
        </p:spPr>
        <p:txBody>
          <a:bodyPr wrap="square" rtlCol="0">
            <a:spAutoFit/>
          </a:bodyPr>
          <a:lstStyle/>
          <a:p>
            <a:r>
              <a:rPr lang="de-DE" sz="2400" dirty="0" smtClean="0"/>
              <a:t>Sitten/Bräuche</a:t>
            </a:r>
            <a:endParaRPr lang="de-DE" sz="2400" dirty="0"/>
          </a:p>
        </p:txBody>
      </p:sp>
      <p:sp>
        <p:nvSpPr>
          <p:cNvPr id="10" name="Textfeld 9"/>
          <p:cNvSpPr txBox="1"/>
          <p:nvPr/>
        </p:nvSpPr>
        <p:spPr>
          <a:xfrm rot="-1020000">
            <a:off x="6536593" y="2911369"/>
            <a:ext cx="2318080" cy="461665"/>
          </a:xfrm>
          <a:prstGeom prst="rect">
            <a:avLst/>
          </a:prstGeom>
          <a:noFill/>
        </p:spPr>
        <p:txBody>
          <a:bodyPr wrap="square" rtlCol="0">
            <a:spAutoFit/>
          </a:bodyPr>
          <a:lstStyle/>
          <a:p>
            <a:r>
              <a:rPr lang="de-DE" sz="2400" dirty="0" smtClean="0"/>
              <a:t>Gesetze/Regeln</a:t>
            </a:r>
            <a:endParaRPr lang="de-DE" sz="2400" dirty="0"/>
          </a:p>
        </p:txBody>
      </p:sp>
      <p:sp>
        <p:nvSpPr>
          <p:cNvPr id="12" name="Pfeil nach rechts 11"/>
          <p:cNvSpPr/>
          <p:nvPr/>
        </p:nvSpPr>
        <p:spPr>
          <a:xfrm rot="-960000">
            <a:off x="810437" y="4942535"/>
            <a:ext cx="129614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rot="-1080000">
            <a:off x="827585" y="5052199"/>
            <a:ext cx="1457544" cy="461665"/>
          </a:xfrm>
          <a:prstGeom prst="rect">
            <a:avLst/>
          </a:prstGeom>
          <a:noFill/>
        </p:spPr>
        <p:txBody>
          <a:bodyPr wrap="square" rtlCol="0">
            <a:spAutoFit/>
          </a:bodyPr>
          <a:lstStyle/>
          <a:p>
            <a:r>
              <a:rPr lang="de-DE" sz="2400" dirty="0" smtClean="0"/>
              <a:t>Rituale</a:t>
            </a:r>
            <a:endParaRPr lang="de-DE" sz="2400" dirty="0"/>
          </a:p>
        </p:txBody>
      </p:sp>
    </p:spTree>
    <p:extLst>
      <p:ext uri="{BB962C8B-B14F-4D97-AF65-F5344CB8AC3E}">
        <p14:creationId xmlns:p14="http://schemas.microsoft.com/office/powerpoint/2010/main" val="3427886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21</a:t>
            </a:fld>
            <a:endParaRPr lang="de-DE"/>
          </a:p>
        </p:txBody>
      </p:sp>
      <p:sp>
        <p:nvSpPr>
          <p:cNvPr id="3" name="Titel 2"/>
          <p:cNvSpPr>
            <a:spLocks noGrp="1"/>
          </p:cNvSpPr>
          <p:nvPr>
            <p:ph type="ctrTitle"/>
          </p:nvPr>
        </p:nvSpPr>
        <p:spPr>
          <a:xfrm>
            <a:off x="611560" y="1484784"/>
            <a:ext cx="7772400" cy="3888432"/>
          </a:xfrm>
        </p:spPr>
        <p:txBody>
          <a:bodyPr>
            <a:noAutofit/>
          </a:bodyPr>
          <a:lstStyle/>
          <a:p>
            <a:r>
              <a:rPr lang="de-DE" sz="8000" b="1" dirty="0" smtClean="0"/>
              <a:t>Plädoyer für mehr Realitätsbezug</a:t>
            </a:r>
            <a:endParaRPr lang="de-DE" sz="8000" b="1" dirty="0"/>
          </a:p>
        </p:txBody>
      </p:sp>
    </p:spTree>
    <p:extLst>
      <p:ext uri="{BB962C8B-B14F-4D97-AF65-F5344CB8AC3E}">
        <p14:creationId xmlns:p14="http://schemas.microsoft.com/office/powerpoint/2010/main" val="3590931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22</a:t>
            </a:fld>
            <a:endParaRPr lang="de-DE"/>
          </a:p>
        </p:txBody>
      </p:sp>
      <p:sp>
        <p:nvSpPr>
          <p:cNvPr id="2" name="Textfeld 1"/>
          <p:cNvSpPr txBox="1"/>
          <p:nvPr/>
        </p:nvSpPr>
        <p:spPr>
          <a:xfrm>
            <a:off x="755576" y="980728"/>
            <a:ext cx="8026364" cy="584775"/>
          </a:xfrm>
          <a:prstGeom prst="rect">
            <a:avLst/>
          </a:prstGeom>
          <a:noFill/>
        </p:spPr>
        <p:txBody>
          <a:bodyPr wrap="none" rtlCol="0">
            <a:spAutoFit/>
          </a:bodyPr>
          <a:lstStyle/>
          <a:p>
            <a:r>
              <a:rPr lang="de-DE" sz="3200" b="1" dirty="0" smtClean="0"/>
              <a:t>Bipolare Urteilsmuster für den Drogenkonsum</a:t>
            </a:r>
            <a:endParaRPr lang="de-DE" sz="3200" b="1" dirty="0"/>
          </a:p>
        </p:txBody>
      </p:sp>
      <p:sp>
        <p:nvSpPr>
          <p:cNvPr id="6" name="Pfeil nach links und rechts 5"/>
          <p:cNvSpPr/>
          <p:nvPr/>
        </p:nvSpPr>
        <p:spPr>
          <a:xfrm>
            <a:off x="3275856" y="2152216"/>
            <a:ext cx="2880320"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51520" y="2134127"/>
            <a:ext cx="2704523" cy="461665"/>
          </a:xfrm>
          <a:prstGeom prst="rect">
            <a:avLst/>
          </a:prstGeom>
          <a:noFill/>
        </p:spPr>
        <p:txBody>
          <a:bodyPr wrap="none" rtlCol="0">
            <a:spAutoFit/>
          </a:bodyPr>
          <a:lstStyle/>
          <a:p>
            <a:r>
              <a:rPr lang="de-DE" sz="2400" b="1" dirty="0" smtClean="0"/>
              <a:t>Abhängigkeit/Sucht</a:t>
            </a:r>
            <a:endParaRPr lang="de-DE" sz="2400" b="1" dirty="0"/>
          </a:p>
        </p:txBody>
      </p:sp>
      <p:sp>
        <p:nvSpPr>
          <p:cNvPr id="8" name="Textfeld 7"/>
          <p:cNvSpPr txBox="1"/>
          <p:nvPr/>
        </p:nvSpPr>
        <p:spPr>
          <a:xfrm>
            <a:off x="6660232" y="2132856"/>
            <a:ext cx="1444498" cy="461665"/>
          </a:xfrm>
          <a:prstGeom prst="rect">
            <a:avLst/>
          </a:prstGeom>
          <a:noFill/>
        </p:spPr>
        <p:txBody>
          <a:bodyPr wrap="none" rtlCol="0">
            <a:spAutoFit/>
          </a:bodyPr>
          <a:lstStyle/>
          <a:p>
            <a:r>
              <a:rPr lang="de-DE" sz="2400" b="1" dirty="0" smtClean="0"/>
              <a:t>Abstinenz</a:t>
            </a:r>
            <a:endParaRPr lang="de-DE" sz="2400" b="1" dirty="0"/>
          </a:p>
        </p:txBody>
      </p:sp>
      <p:sp>
        <p:nvSpPr>
          <p:cNvPr id="9" name="Textfeld 8"/>
          <p:cNvSpPr txBox="1"/>
          <p:nvPr/>
        </p:nvSpPr>
        <p:spPr>
          <a:xfrm>
            <a:off x="971600" y="3645024"/>
            <a:ext cx="7632848" cy="2246769"/>
          </a:xfrm>
          <a:prstGeom prst="rect">
            <a:avLst/>
          </a:prstGeom>
          <a:noFill/>
        </p:spPr>
        <p:txBody>
          <a:bodyPr wrap="square" rtlCol="0">
            <a:spAutoFit/>
          </a:bodyPr>
          <a:lstStyle/>
          <a:p>
            <a:pPr marL="457200" indent="-457200">
              <a:buClr>
                <a:srgbClr val="FFC000"/>
              </a:buClr>
              <a:buFont typeface="Wingdings" pitchFamily="2" charset="2"/>
              <a:buChar char="Ø"/>
            </a:pPr>
            <a:r>
              <a:rPr lang="de-DE" sz="2800" dirty="0" smtClean="0"/>
              <a:t>Stehen beide für die Unfähigkeit des Menschen, mit psycho-aktiven Substanzen umgehen zu können.</a:t>
            </a:r>
          </a:p>
          <a:p>
            <a:pPr marL="457200" indent="-457200">
              <a:buClr>
                <a:srgbClr val="FFC000"/>
              </a:buClr>
              <a:buFont typeface="Wingdings" pitchFamily="2" charset="2"/>
              <a:buChar char="Ø"/>
            </a:pPr>
            <a:r>
              <a:rPr lang="de-DE" sz="2800" dirty="0" smtClean="0"/>
              <a:t>Blenden die mehrheitlich gelungenen Formen des Umgangs mit Drogen aus.</a:t>
            </a:r>
            <a:endParaRPr lang="de-DE" sz="2800" dirty="0"/>
          </a:p>
        </p:txBody>
      </p:sp>
      <p:cxnSp>
        <p:nvCxnSpPr>
          <p:cNvPr id="15" name="Gerade Verbindung mit Pfeil 14"/>
          <p:cNvCxnSpPr/>
          <p:nvPr/>
        </p:nvCxnSpPr>
        <p:spPr>
          <a:xfrm flipH="1">
            <a:off x="5989036" y="2780928"/>
            <a:ext cx="1175252" cy="855299"/>
          </a:xfrm>
          <a:prstGeom prst="straightConnector1">
            <a:avLst/>
          </a:prstGeom>
          <a:ln w="76200">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555776" y="2780928"/>
            <a:ext cx="864096" cy="855299"/>
          </a:xfrm>
          <a:prstGeom prst="straightConnector1">
            <a:avLst/>
          </a:prstGeom>
          <a:ln w="76200">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1372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23</a:t>
            </a:fld>
            <a:endParaRPr lang="de-DE"/>
          </a:p>
        </p:txBody>
      </p:sp>
      <p:sp>
        <p:nvSpPr>
          <p:cNvPr id="3" name="Titel 2"/>
          <p:cNvSpPr>
            <a:spLocks noGrp="1"/>
          </p:cNvSpPr>
          <p:nvPr>
            <p:ph type="ctrTitle"/>
          </p:nvPr>
        </p:nvSpPr>
        <p:spPr>
          <a:xfrm>
            <a:off x="660317" y="1052736"/>
            <a:ext cx="7772400" cy="2187674"/>
          </a:xfrm>
        </p:spPr>
        <p:txBody>
          <a:bodyPr>
            <a:normAutofit/>
          </a:bodyPr>
          <a:lstStyle/>
          <a:p>
            <a:r>
              <a:rPr lang="de-DE" b="1" dirty="0" smtClean="0"/>
              <a:t>Das Gegenteil von Abhängigkeit ist nicht Abstinenz, sondern Drogenmündigkeit</a:t>
            </a:r>
            <a:endParaRPr lang="de-DE" b="1" dirty="0"/>
          </a:p>
        </p:txBody>
      </p:sp>
      <p:pic>
        <p:nvPicPr>
          <p:cNvPr id="37890" name="Picture 2" descr="C:\Users\barsch\AppData\Local\Microsoft\Windows\Temporary Internet Files\Low\Content.IE5\ZGBYISQ0\MC9004421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6342" y="3140968"/>
            <a:ext cx="2800350" cy="280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772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349437" y="304800"/>
            <a:ext cx="4310795"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de-DE" sz="4000" b="1" dirty="0">
                <a:latin typeface="Times New Roman" pitchFamily="18" charset="0"/>
              </a:rPr>
              <a:t>Drogenmündigkeit</a:t>
            </a:r>
          </a:p>
        </p:txBody>
      </p:sp>
      <p:sp>
        <p:nvSpPr>
          <p:cNvPr id="40964" name="Text Box 4"/>
          <p:cNvSpPr txBox="1">
            <a:spLocks noChangeArrowheads="1"/>
          </p:cNvSpPr>
          <p:nvPr/>
        </p:nvSpPr>
        <p:spPr bwMode="auto">
          <a:xfrm>
            <a:off x="492369" y="5877272"/>
            <a:ext cx="8328103" cy="590931"/>
          </a:xfrm>
          <a:prstGeom prst="rect">
            <a:avLst/>
          </a:prstGeom>
          <a:noFill/>
          <a:ln>
            <a:noFill/>
          </a:ln>
        </p:spPr>
        <p:txBody>
          <a:bodyPr wrap="square">
            <a:spAutoFit/>
          </a:bodyPr>
          <a:lstStyle>
            <a:lvl1pPr marL="381000" indent="-381000"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rgbClr val="FFFF00"/>
              </a:buClr>
              <a:buSzPct val="115000"/>
              <a:buFont typeface="Symbol" pitchFamily="18" charset="2"/>
              <a:buChar char="¹"/>
            </a:pPr>
            <a:r>
              <a:rPr lang="de-DE" sz="1800" b="0" dirty="0"/>
              <a:t>Fertigkeiten, Willen und Selbstkontrolle, um Vorgaben zur Risikoabwehr buchstabengetreu umsetzen zu können.</a:t>
            </a:r>
          </a:p>
        </p:txBody>
      </p:sp>
      <p:sp>
        <p:nvSpPr>
          <p:cNvPr id="40965" name="Text Box 5"/>
          <p:cNvSpPr txBox="1">
            <a:spLocks noChangeArrowheads="1"/>
          </p:cNvSpPr>
          <p:nvPr/>
        </p:nvSpPr>
        <p:spPr bwMode="auto">
          <a:xfrm>
            <a:off x="281354" y="1173866"/>
            <a:ext cx="5807320" cy="4487382"/>
          </a:xfrm>
          <a:prstGeom prst="rect">
            <a:avLst/>
          </a:prstGeom>
          <a:noFill/>
          <a:ln>
            <a:noFill/>
          </a:ln>
        </p:spPr>
        <p:txBody>
          <a:bodyPr>
            <a:spAutoFit/>
          </a:bodyPr>
          <a:lstStyle>
            <a:lvl1pPr marL="533400" indent="-533400"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rgbClr val="FFC000"/>
              </a:buClr>
              <a:buFont typeface="Wingdings" pitchFamily="2" charset="2"/>
              <a:buChar char="x"/>
            </a:pPr>
            <a:r>
              <a:rPr lang="de-DE" sz="2800" b="0" dirty="0" smtClean="0"/>
              <a:t>sich </a:t>
            </a:r>
            <a:r>
              <a:rPr lang="de-DE" sz="2800" b="0" dirty="0"/>
              <a:t>eigenständig,</a:t>
            </a:r>
          </a:p>
          <a:p>
            <a:pPr>
              <a:lnSpc>
                <a:spcPct val="90000"/>
              </a:lnSpc>
              <a:spcBef>
                <a:spcPct val="50000"/>
              </a:spcBef>
              <a:buClr>
                <a:srgbClr val="FFC000"/>
              </a:buClr>
              <a:buFont typeface="Wingdings" pitchFamily="2" charset="2"/>
              <a:buChar char="x"/>
            </a:pPr>
            <a:r>
              <a:rPr lang="de-DE" sz="2800" b="0" dirty="0"/>
              <a:t>in vielfältigen Alltagssituationen, </a:t>
            </a:r>
          </a:p>
          <a:p>
            <a:pPr>
              <a:lnSpc>
                <a:spcPct val="90000"/>
              </a:lnSpc>
              <a:spcBef>
                <a:spcPct val="50000"/>
              </a:spcBef>
              <a:buClr>
                <a:srgbClr val="FFC000"/>
              </a:buClr>
              <a:buFont typeface="Wingdings" pitchFamily="2" charset="2"/>
              <a:buChar char="x"/>
            </a:pPr>
            <a:r>
              <a:rPr lang="de-DE" sz="2800" b="0" dirty="0"/>
              <a:t>orientieren und zu</a:t>
            </a:r>
          </a:p>
          <a:p>
            <a:pPr>
              <a:lnSpc>
                <a:spcPct val="90000"/>
              </a:lnSpc>
              <a:spcBef>
                <a:spcPct val="50000"/>
              </a:spcBef>
              <a:buClr>
                <a:srgbClr val="FFC000"/>
              </a:buClr>
              <a:buFont typeface="Wingdings" pitchFamily="2" charset="2"/>
              <a:buChar char="x"/>
            </a:pPr>
            <a:r>
              <a:rPr lang="de-DE" sz="2800" b="0" dirty="0"/>
              <a:t>jeweils angemessenen Formen im </a:t>
            </a:r>
          </a:p>
          <a:p>
            <a:pPr>
              <a:lnSpc>
                <a:spcPct val="90000"/>
              </a:lnSpc>
              <a:spcBef>
                <a:spcPct val="50000"/>
              </a:spcBef>
              <a:buClr>
                <a:srgbClr val="FFC000"/>
              </a:buClr>
              <a:buFont typeface="Wingdings" pitchFamily="2" charset="2"/>
              <a:buChar char="x"/>
            </a:pPr>
            <a:r>
              <a:rPr lang="de-DE" sz="2800" b="0" dirty="0"/>
              <a:t>Umgang mit Drogen </a:t>
            </a:r>
          </a:p>
          <a:p>
            <a:pPr>
              <a:lnSpc>
                <a:spcPct val="90000"/>
              </a:lnSpc>
              <a:spcBef>
                <a:spcPct val="50000"/>
              </a:spcBef>
              <a:buClr>
                <a:srgbClr val="FFC000"/>
              </a:buClr>
              <a:buFont typeface="Wingdings" pitchFamily="2" charset="2"/>
              <a:buChar char="x"/>
            </a:pPr>
            <a:r>
              <a:rPr lang="de-DE" sz="2800" b="0" dirty="0"/>
              <a:t>finden </a:t>
            </a:r>
          </a:p>
          <a:p>
            <a:pPr>
              <a:lnSpc>
                <a:spcPct val="90000"/>
              </a:lnSpc>
              <a:spcBef>
                <a:spcPct val="50000"/>
              </a:spcBef>
              <a:buClr>
                <a:srgbClr val="FFC000"/>
              </a:buClr>
              <a:buFont typeface="Wingdings" pitchFamily="2" charset="2"/>
              <a:buChar char="x"/>
            </a:pPr>
            <a:r>
              <a:rPr lang="de-DE" sz="2800" b="0" dirty="0"/>
              <a:t>können. </a:t>
            </a:r>
          </a:p>
        </p:txBody>
      </p:sp>
      <p:sp>
        <p:nvSpPr>
          <p:cNvPr id="40967" name="AutoShape 7"/>
          <p:cNvSpPr>
            <a:spLocks/>
          </p:cNvSpPr>
          <p:nvPr/>
        </p:nvSpPr>
        <p:spPr bwMode="auto">
          <a:xfrm>
            <a:off x="5354515" y="1317882"/>
            <a:ext cx="1195754" cy="4248497"/>
          </a:xfrm>
          <a:prstGeom prst="rightBrace">
            <a:avLst>
              <a:gd name="adj1" fmla="val 25490"/>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lnSpc>
                <a:spcPct val="90000"/>
              </a:lnSpc>
              <a:spcBef>
                <a:spcPct val="50000"/>
              </a:spcBef>
              <a:buClr>
                <a:schemeClr val="tx2"/>
              </a:buClr>
              <a:buFont typeface="Wingdings" pitchFamily="2" charset="2"/>
              <a:buChar char="l"/>
            </a:pPr>
            <a:endParaRPr lang="de-DE"/>
          </a:p>
        </p:txBody>
      </p:sp>
      <p:sp>
        <p:nvSpPr>
          <p:cNvPr id="40968" name="Text Box 8"/>
          <p:cNvSpPr txBox="1">
            <a:spLocks noChangeArrowheads="1"/>
          </p:cNvSpPr>
          <p:nvPr/>
        </p:nvSpPr>
        <p:spPr bwMode="auto">
          <a:xfrm>
            <a:off x="6649062" y="2614026"/>
            <a:ext cx="2387434" cy="1631216"/>
          </a:xfrm>
          <a:prstGeom prst="rect">
            <a:avLst/>
          </a:prstGeom>
          <a:noFill/>
          <a:ln>
            <a:noFill/>
          </a:ln>
        </p:spPr>
        <p:txBody>
          <a:bodyPr wrap="square">
            <a:spAutoFit/>
          </a:bodyPr>
          <a:lstStyle>
            <a:lvl1pPr marL="476250" indent="-476250"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rgbClr val="FF0000"/>
              </a:buClr>
              <a:buSzPct val="150000"/>
              <a:buFont typeface="Wingdings" pitchFamily="2" charset="2"/>
              <a:buChar char="Ø"/>
            </a:pPr>
            <a:r>
              <a:rPr lang="de-DE" dirty="0"/>
              <a:t>Sehr komplexes Handeln.</a:t>
            </a:r>
          </a:p>
          <a:p>
            <a:pPr>
              <a:lnSpc>
                <a:spcPct val="90000"/>
              </a:lnSpc>
              <a:spcBef>
                <a:spcPct val="50000"/>
              </a:spcBef>
              <a:buClr>
                <a:srgbClr val="FF0000"/>
              </a:buClr>
              <a:buSzPct val="150000"/>
              <a:buFont typeface="Wingdings" pitchFamily="2" charset="2"/>
              <a:buChar char="Ø"/>
            </a:pPr>
            <a:r>
              <a:rPr lang="de-DE" dirty="0"/>
              <a:t>Kein profaner Prozess.</a:t>
            </a:r>
          </a:p>
        </p:txBody>
      </p:sp>
    </p:spTree>
    <p:extLst>
      <p:ext uri="{BB962C8B-B14F-4D97-AF65-F5344CB8AC3E}">
        <p14:creationId xmlns:p14="http://schemas.microsoft.com/office/powerpoint/2010/main" val="234004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arn(inHorizontal)">
                                      <p:cBhvr>
                                        <p:cTn id="7" dur="500"/>
                                        <p:tgtEl>
                                          <p:spTgt spid="40962"/>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40965"/>
                                        </p:tgtEl>
                                        <p:attrNameLst>
                                          <p:attrName>style.visibility</p:attrName>
                                        </p:attrNameLst>
                                      </p:cBhvr>
                                      <p:to>
                                        <p:strVal val="visible"/>
                                      </p:to>
                                    </p:set>
                                    <p:anim calcmode="lin" valueType="num">
                                      <p:cBhvr additive="base">
                                        <p:cTn id="11" dur="500" fill="hold"/>
                                        <p:tgtEl>
                                          <p:spTgt spid="40965"/>
                                        </p:tgtEl>
                                        <p:attrNameLst>
                                          <p:attrName>ppt_x</p:attrName>
                                        </p:attrNameLst>
                                      </p:cBhvr>
                                      <p:tavLst>
                                        <p:tav tm="0">
                                          <p:val>
                                            <p:strVal val="1+#ppt_w/2"/>
                                          </p:val>
                                        </p:tav>
                                        <p:tav tm="100000">
                                          <p:val>
                                            <p:strVal val="#ppt_x"/>
                                          </p:val>
                                        </p:tav>
                                      </p:tavLst>
                                    </p:anim>
                                    <p:anim calcmode="lin" valueType="num">
                                      <p:cBhvr additive="base">
                                        <p:cTn id="12" dur="500" fill="hold"/>
                                        <p:tgtEl>
                                          <p:spTgt spid="40965"/>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5" presetClass="entr" presetSubtype="0" fill="hold" grpId="0" nodeType="afterEffect">
                                  <p:stCondLst>
                                    <p:cond delay="0"/>
                                  </p:stCondLst>
                                  <p:childTnLst>
                                    <p:set>
                                      <p:cBhvr>
                                        <p:cTn id="15" dur="1" fill="hold">
                                          <p:stCondLst>
                                            <p:cond delay="0"/>
                                          </p:stCondLst>
                                        </p:cTn>
                                        <p:tgtEl>
                                          <p:spTgt spid="40967"/>
                                        </p:tgtEl>
                                        <p:attrNameLst>
                                          <p:attrName>style.visibility</p:attrName>
                                        </p:attrNameLst>
                                      </p:cBhvr>
                                      <p:to>
                                        <p:strVal val="visible"/>
                                      </p:to>
                                    </p:set>
                                    <p:anim calcmode="lin" valueType="num">
                                      <p:cBhvr>
                                        <p:cTn id="16" dur="1000" fill="hold"/>
                                        <p:tgtEl>
                                          <p:spTgt spid="40967"/>
                                        </p:tgtEl>
                                        <p:attrNameLst>
                                          <p:attrName>ppt_w</p:attrName>
                                        </p:attrNameLst>
                                      </p:cBhvr>
                                      <p:tavLst>
                                        <p:tav tm="0">
                                          <p:val>
                                            <p:fltVal val="0"/>
                                          </p:val>
                                        </p:tav>
                                        <p:tav tm="100000">
                                          <p:val>
                                            <p:strVal val="#ppt_w"/>
                                          </p:val>
                                        </p:tav>
                                      </p:tavLst>
                                    </p:anim>
                                    <p:anim calcmode="lin" valueType="num">
                                      <p:cBhvr>
                                        <p:cTn id="17" dur="1000" fill="hold"/>
                                        <p:tgtEl>
                                          <p:spTgt spid="40967"/>
                                        </p:tgtEl>
                                        <p:attrNameLst>
                                          <p:attrName>ppt_h</p:attrName>
                                        </p:attrNameLst>
                                      </p:cBhvr>
                                      <p:tavLst>
                                        <p:tav tm="0">
                                          <p:val>
                                            <p:fltVal val="0"/>
                                          </p:val>
                                        </p:tav>
                                        <p:tav tm="100000">
                                          <p:val>
                                            <p:strVal val="#ppt_h"/>
                                          </p:val>
                                        </p:tav>
                                      </p:tavLst>
                                    </p:anim>
                                    <p:anim calcmode="lin" valueType="num">
                                      <p:cBhvr>
                                        <p:cTn id="18" dur="1000" fill="hold"/>
                                        <p:tgtEl>
                                          <p:spTgt spid="40967"/>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0967"/>
                                        </p:tgtEl>
                                        <p:attrNameLst>
                                          <p:attrName>ppt_y</p:attrName>
                                        </p:attrNameLst>
                                      </p:cBhvr>
                                      <p:tavLst>
                                        <p:tav tm="0" fmla="#ppt_y+(sin(-2*pi*(1-$))*-#ppt_x+cos(-2*pi*(1-$))*(1-#ppt_y))*(1-$)">
                                          <p:val>
                                            <p:fltVal val="0"/>
                                          </p:val>
                                        </p:tav>
                                        <p:tav tm="100000">
                                          <p:val>
                                            <p:fltVal val="1"/>
                                          </p:val>
                                        </p:tav>
                                      </p:tavLst>
                                    </p:anim>
                                  </p:childTnLst>
                                </p:cTn>
                              </p:par>
                            </p:childTnLst>
                          </p:cTn>
                        </p:par>
                        <p:par>
                          <p:cTn id="20" fill="hold" nodeType="afterGroup">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40968"/>
                                        </p:tgtEl>
                                        <p:attrNameLst>
                                          <p:attrName>style.visibility</p:attrName>
                                        </p:attrNameLst>
                                      </p:cBhvr>
                                      <p:to>
                                        <p:strVal val="visible"/>
                                      </p:to>
                                    </p:set>
                                    <p:anim calcmode="lin" valueType="num">
                                      <p:cBhvr additive="base">
                                        <p:cTn id="23" dur="500" fill="hold"/>
                                        <p:tgtEl>
                                          <p:spTgt spid="40968"/>
                                        </p:tgtEl>
                                        <p:attrNameLst>
                                          <p:attrName>ppt_x</p:attrName>
                                        </p:attrNameLst>
                                      </p:cBhvr>
                                      <p:tavLst>
                                        <p:tav tm="0">
                                          <p:val>
                                            <p:strVal val="0-#ppt_w/2"/>
                                          </p:val>
                                        </p:tav>
                                        <p:tav tm="100000">
                                          <p:val>
                                            <p:strVal val="#ppt_x"/>
                                          </p:val>
                                        </p:tav>
                                      </p:tavLst>
                                    </p:anim>
                                    <p:anim calcmode="lin" valueType="num">
                                      <p:cBhvr additive="base">
                                        <p:cTn id="24" dur="500" fill="hold"/>
                                        <p:tgtEl>
                                          <p:spTgt spid="40968"/>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2500"/>
                            </p:stCondLst>
                            <p:childTnLst>
                              <p:par>
                                <p:cTn id="26" presetID="2" presetClass="entr" presetSubtype="1" fill="hold" grpId="0" nodeType="afterEffect">
                                  <p:stCondLst>
                                    <p:cond delay="0"/>
                                  </p:stCondLst>
                                  <p:childTnLst>
                                    <p:set>
                                      <p:cBhvr>
                                        <p:cTn id="27" dur="1" fill="hold">
                                          <p:stCondLst>
                                            <p:cond delay="0"/>
                                          </p:stCondLst>
                                        </p:cTn>
                                        <p:tgtEl>
                                          <p:spTgt spid="40964"/>
                                        </p:tgtEl>
                                        <p:attrNameLst>
                                          <p:attrName>style.visibility</p:attrName>
                                        </p:attrNameLst>
                                      </p:cBhvr>
                                      <p:to>
                                        <p:strVal val="visible"/>
                                      </p:to>
                                    </p:set>
                                    <p:anim calcmode="lin" valueType="num">
                                      <p:cBhvr additive="base">
                                        <p:cTn id="28" dur="500" fill="hold"/>
                                        <p:tgtEl>
                                          <p:spTgt spid="40964"/>
                                        </p:tgtEl>
                                        <p:attrNameLst>
                                          <p:attrName>ppt_x</p:attrName>
                                        </p:attrNameLst>
                                      </p:cBhvr>
                                      <p:tavLst>
                                        <p:tav tm="0">
                                          <p:val>
                                            <p:strVal val="#ppt_x"/>
                                          </p:val>
                                        </p:tav>
                                        <p:tav tm="100000">
                                          <p:val>
                                            <p:strVal val="#ppt_x"/>
                                          </p:val>
                                        </p:tav>
                                      </p:tavLst>
                                    </p:anim>
                                    <p:anim calcmode="lin" valueType="num">
                                      <p:cBhvr additive="base">
                                        <p:cTn id="29" dur="500" fill="hold"/>
                                        <p:tgtEl>
                                          <p:spTgt spid="409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4" grpId="0"/>
      <p:bldP spid="40965" grpId="0"/>
      <p:bldP spid="40967" grpId="0" animBg="1"/>
      <p:bldP spid="4096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51520" y="344208"/>
            <a:ext cx="4310795"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de-DE" sz="4000" b="1" dirty="0" smtClean="0">
                <a:latin typeface="Times New Roman" pitchFamily="18" charset="0"/>
              </a:rPr>
              <a:t>Drogenmündigkeit</a:t>
            </a:r>
            <a:endParaRPr lang="de-DE" sz="4000" b="1" dirty="0">
              <a:latin typeface="Times New Roman" pitchFamily="18" charset="0"/>
            </a:endParaRPr>
          </a:p>
        </p:txBody>
      </p:sp>
      <p:sp>
        <p:nvSpPr>
          <p:cNvPr id="40965" name="Text Box 5"/>
          <p:cNvSpPr txBox="1">
            <a:spLocks noChangeArrowheads="1"/>
          </p:cNvSpPr>
          <p:nvPr/>
        </p:nvSpPr>
        <p:spPr bwMode="auto">
          <a:xfrm>
            <a:off x="107504" y="1245874"/>
            <a:ext cx="5741377" cy="4552015"/>
          </a:xfrm>
          <a:prstGeom prst="rect">
            <a:avLst/>
          </a:prstGeom>
          <a:noFill/>
          <a:ln>
            <a:noFill/>
          </a:ln>
        </p:spPr>
        <p:txBody>
          <a:bodyPr>
            <a:spAutoFit/>
          </a:bodyPr>
          <a:lstStyle>
            <a:lvl1pPr marL="533400" indent="-533400"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rgbClr val="FFFF00"/>
              </a:buClr>
              <a:buFont typeface="Wingdings" pitchFamily="2" charset="2"/>
              <a:buChar char="x"/>
            </a:pPr>
            <a:r>
              <a:rPr lang="de-DE" sz="2800" b="0" dirty="0" smtClean="0"/>
              <a:t>sich </a:t>
            </a:r>
            <a:r>
              <a:rPr lang="de-DE" sz="2700" b="0" dirty="0"/>
              <a:t>eigenständig</a:t>
            </a:r>
          </a:p>
          <a:p>
            <a:pPr>
              <a:lnSpc>
                <a:spcPct val="90000"/>
              </a:lnSpc>
              <a:spcBef>
                <a:spcPct val="50000"/>
              </a:spcBef>
              <a:buClr>
                <a:srgbClr val="FFFF00"/>
              </a:buClr>
              <a:buFont typeface="Wingdings" pitchFamily="2" charset="2"/>
              <a:buChar char="x"/>
            </a:pPr>
            <a:r>
              <a:rPr lang="de-DE" sz="2700" b="0" dirty="0"/>
              <a:t>in vielfältigen Alltagssituationen </a:t>
            </a:r>
          </a:p>
          <a:p>
            <a:pPr>
              <a:lnSpc>
                <a:spcPct val="90000"/>
              </a:lnSpc>
              <a:spcBef>
                <a:spcPct val="50000"/>
              </a:spcBef>
              <a:buClr>
                <a:srgbClr val="FFFF00"/>
              </a:buClr>
              <a:buFont typeface="Wingdings" pitchFamily="2" charset="2"/>
              <a:buChar char="x"/>
            </a:pPr>
            <a:r>
              <a:rPr lang="de-DE" sz="2700" b="0" dirty="0"/>
              <a:t>orientieren und zu</a:t>
            </a:r>
          </a:p>
          <a:p>
            <a:pPr>
              <a:lnSpc>
                <a:spcPct val="90000"/>
              </a:lnSpc>
              <a:spcBef>
                <a:spcPct val="50000"/>
              </a:spcBef>
              <a:buClr>
                <a:srgbClr val="FFFF00"/>
              </a:buClr>
              <a:buFont typeface="Wingdings" pitchFamily="2" charset="2"/>
              <a:buChar char="x"/>
            </a:pPr>
            <a:r>
              <a:rPr lang="de-DE" sz="2700" b="0" dirty="0"/>
              <a:t>jeweils angemessenen </a:t>
            </a:r>
            <a:endParaRPr lang="de-DE" sz="2700" b="0" dirty="0" smtClean="0"/>
          </a:p>
          <a:p>
            <a:pPr marL="0" indent="0">
              <a:lnSpc>
                <a:spcPct val="90000"/>
              </a:lnSpc>
              <a:spcBef>
                <a:spcPct val="50000"/>
              </a:spcBef>
              <a:buClr>
                <a:srgbClr val="FFFF00"/>
              </a:buClr>
            </a:pPr>
            <a:r>
              <a:rPr lang="de-DE" sz="2700" b="0" dirty="0" smtClean="0"/>
              <a:t>      Formen </a:t>
            </a:r>
            <a:r>
              <a:rPr lang="de-DE" sz="2700" b="0" dirty="0"/>
              <a:t>im </a:t>
            </a:r>
          </a:p>
          <a:p>
            <a:pPr>
              <a:lnSpc>
                <a:spcPct val="90000"/>
              </a:lnSpc>
              <a:spcBef>
                <a:spcPct val="50000"/>
              </a:spcBef>
              <a:buClr>
                <a:srgbClr val="FFFF00"/>
              </a:buClr>
              <a:buFont typeface="Wingdings" pitchFamily="2" charset="2"/>
              <a:buChar char="x"/>
            </a:pPr>
            <a:r>
              <a:rPr lang="de-DE" sz="2700" b="0" dirty="0"/>
              <a:t>Umgang mit Drogen </a:t>
            </a:r>
          </a:p>
          <a:p>
            <a:pPr>
              <a:lnSpc>
                <a:spcPct val="90000"/>
              </a:lnSpc>
              <a:spcBef>
                <a:spcPct val="50000"/>
              </a:spcBef>
              <a:buClr>
                <a:srgbClr val="FFFF00"/>
              </a:buClr>
              <a:buFont typeface="Wingdings" pitchFamily="2" charset="2"/>
              <a:buChar char="x"/>
            </a:pPr>
            <a:r>
              <a:rPr lang="de-DE" sz="2700" b="0" dirty="0"/>
              <a:t>finden </a:t>
            </a:r>
          </a:p>
          <a:p>
            <a:pPr>
              <a:lnSpc>
                <a:spcPct val="90000"/>
              </a:lnSpc>
              <a:spcBef>
                <a:spcPct val="50000"/>
              </a:spcBef>
              <a:buClr>
                <a:srgbClr val="FFFF00"/>
              </a:buClr>
              <a:buFont typeface="Wingdings" pitchFamily="2" charset="2"/>
              <a:buChar char="x"/>
            </a:pPr>
            <a:r>
              <a:rPr lang="de-DE" sz="2700" b="0" dirty="0"/>
              <a:t>können. </a:t>
            </a:r>
          </a:p>
        </p:txBody>
      </p:sp>
      <p:sp>
        <p:nvSpPr>
          <p:cNvPr id="17412" name="Text Box 8"/>
          <p:cNvSpPr txBox="1">
            <a:spLocks noChangeArrowheads="1"/>
          </p:cNvSpPr>
          <p:nvPr/>
        </p:nvSpPr>
        <p:spPr bwMode="auto">
          <a:xfrm>
            <a:off x="4703885" y="782638"/>
            <a:ext cx="3756547" cy="646331"/>
          </a:xfrm>
          <a:prstGeom prst="rect">
            <a:avLst/>
          </a:prstGeom>
          <a:noFill/>
          <a:ln>
            <a:solidFill>
              <a:schemeClr val="tx1"/>
            </a:solidFill>
            <a:prstDash val="sysDash"/>
          </a:ln>
        </p:spPr>
        <p:txBody>
          <a:bodyPr wrap="square">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a:t>Nicht sozialem Druck oder irrationalen Routinen folgen.</a:t>
            </a:r>
          </a:p>
        </p:txBody>
      </p:sp>
      <p:sp>
        <p:nvSpPr>
          <p:cNvPr id="17413" name="Text Box 9"/>
          <p:cNvSpPr txBox="1">
            <a:spLocks noChangeArrowheads="1"/>
          </p:cNvSpPr>
          <p:nvPr/>
        </p:nvSpPr>
        <p:spPr bwMode="auto">
          <a:xfrm>
            <a:off x="5261869" y="2767013"/>
            <a:ext cx="3846635" cy="840230"/>
          </a:xfrm>
          <a:prstGeom prst="rect">
            <a:avLst/>
          </a:prstGeom>
          <a:noFill/>
          <a:ln>
            <a:solidFill>
              <a:schemeClr val="tx1"/>
            </a:solidFill>
            <a:prstDash val="sysDash"/>
          </a:ln>
        </p:spPr>
        <p:txBody>
          <a:bodyPr>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sz="1800" b="0"/>
              <a:t>Allgemeines Wissen an die konkrete Situation anpassen können.</a:t>
            </a:r>
          </a:p>
        </p:txBody>
      </p:sp>
      <p:sp>
        <p:nvSpPr>
          <p:cNvPr id="17414" name="Text Box 10"/>
          <p:cNvSpPr txBox="1">
            <a:spLocks noChangeArrowheads="1"/>
          </p:cNvSpPr>
          <p:nvPr/>
        </p:nvSpPr>
        <p:spPr bwMode="auto">
          <a:xfrm>
            <a:off x="6088674" y="1571626"/>
            <a:ext cx="2703634" cy="923330"/>
          </a:xfrm>
          <a:prstGeom prst="rect">
            <a:avLst/>
          </a:prstGeom>
          <a:noFill/>
          <a:ln>
            <a:solidFill>
              <a:schemeClr val="tx1"/>
            </a:solidFill>
            <a:prstDash val="sysDash"/>
          </a:ln>
        </p:spPr>
        <p:txBody>
          <a:bodyPr>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a:t>Auch ohne Anleitungen entscheiden können.</a:t>
            </a:r>
          </a:p>
        </p:txBody>
      </p:sp>
      <p:sp>
        <p:nvSpPr>
          <p:cNvPr id="17415" name="Text Box 11"/>
          <p:cNvSpPr txBox="1">
            <a:spLocks noChangeArrowheads="1"/>
          </p:cNvSpPr>
          <p:nvPr/>
        </p:nvSpPr>
        <p:spPr bwMode="auto">
          <a:xfrm>
            <a:off x="5261869" y="3686175"/>
            <a:ext cx="3728267" cy="646331"/>
          </a:xfrm>
          <a:prstGeom prst="rect">
            <a:avLst/>
          </a:prstGeom>
          <a:noFill/>
          <a:ln>
            <a:solidFill>
              <a:schemeClr val="tx1"/>
            </a:solidFill>
            <a:prstDash val="sysDash"/>
          </a:ln>
        </p:spPr>
        <p:txBody>
          <a:bodyPr wrap="square">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dirty="0"/>
              <a:t>Die </a:t>
            </a:r>
            <a:r>
              <a:rPr lang="en-AU" b="0" dirty="0" err="1"/>
              <a:t>Beste</a:t>
            </a:r>
            <a:r>
              <a:rPr lang="en-AU" b="0" dirty="0"/>
              <a:t> </a:t>
            </a:r>
            <a:r>
              <a:rPr lang="en-AU" b="0" dirty="0" err="1"/>
              <a:t>unter</a:t>
            </a:r>
            <a:r>
              <a:rPr lang="en-AU" b="0" dirty="0"/>
              <a:t> </a:t>
            </a:r>
            <a:r>
              <a:rPr lang="en-AU" b="0" dirty="0" err="1"/>
              <a:t>allen</a:t>
            </a:r>
            <a:r>
              <a:rPr lang="en-AU" b="0" dirty="0"/>
              <a:t> </a:t>
            </a:r>
            <a:r>
              <a:rPr lang="en-AU" b="0" dirty="0" err="1"/>
              <a:t>Möglichkeiten</a:t>
            </a:r>
            <a:r>
              <a:rPr lang="en-AU" b="0" dirty="0"/>
              <a:t> </a:t>
            </a:r>
            <a:r>
              <a:rPr lang="en-AU" b="0" dirty="0" err="1"/>
              <a:t>auswählen</a:t>
            </a:r>
            <a:r>
              <a:rPr lang="en-AU" b="0" dirty="0"/>
              <a:t>.</a:t>
            </a:r>
          </a:p>
        </p:txBody>
      </p:sp>
      <p:sp>
        <p:nvSpPr>
          <p:cNvPr id="17416" name="Text Box 12"/>
          <p:cNvSpPr txBox="1">
            <a:spLocks noChangeArrowheads="1"/>
          </p:cNvSpPr>
          <p:nvPr/>
        </p:nvSpPr>
        <p:spPr bwMode="auto">
          <a:xfrm>
            <a:off x="4967654" y="4429126"/>
            <a:ext cx="3657600" cy="923925"/>
          </a:xfrm>
          <a:prstGeom prst="rect">
            <a:avLst/>
          </a:prstGeom>
          <a:noFill/>
          <a:ln>
            <a:solidFill>
              <a:schemeClr val="tx1"/>
            </a:solidFill>
            <a:prstDash val="sysDash"/>
          </a:ln>
        </p:spPr>
        <p:txBody>
          <a:bodyPr>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a:t>Dieser Umgang muss zu den persönlichen und sozialen Rahmenbedingungen passen.</a:t>
            </a:r>
          </a:p>
        </p:txBody>
      </p:sp>
      <p:sp>
        <p:nvSpPr>
          <p:cNvPr id="17417" name="Text Box 13"/>
          <p:cNvSpPr txBox="1">
            <a:spLocks noChangeArrowheads="1"/>
          </p:cNvSpPr>
          <p:nvPr/>
        </p:nvSpPr>
        <p:spPr bwMode="auto">
          <a:xfrm>
            <a:off x="4895378" y="5474723"/>
            <a:ext cx="3637062" cy="646331"/>
          </a:xfrm>
          <a:prstGeom prst="rect">
            <a:avLst/>
          </a:prstGeom>
          <a:noFill/>
          <a:ln>
            <a:solidFill>
              <a:schemeClr val="tx1"/>
            </a:solidFill>
            <a:prstDash val="sysDash"/>
          </a:ln>
        </p:spPr>
        <p:txBody>
          <a:bodyPr wrap="square">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dirty="0" smtClean="0"/>
              <a:t>Die </a:t>
            </a:r>
            <a:r>
              <a:rPr lang="en-AU" b="0" dirty="0" err="1" smtClean="0"/>
              <a:t>Vielfalt</a:t>
            </a:r>
            <a:r>
              <a:rPr lang="en-AU" b="0" dirty="0" smtClean="0"/>
              <a:t> der </a:t>
            </a:r>
            <a:r>
              <a:rPr lang="en-AU" b="0" dirty="0" err="1" smtClean="0"/>
              <a:t>Gestaltungs-möglichkeiten</a:t>
            </a:r>
            <a:r>
              <a:rPr lang="en-AU" b="0" dirty="0" smtClean="0"/>
              <a:t> </a:t>
            </a:r>
            <a:r>
              <a:rPr lang="en-AU" b="0" dirty="0" err="1" smtClean="0"/>
              <a:t>überschauen</a:t>
            </a:r>
            <a:endParaRPr lang="en-AU" b="0" dirty="0"/>
          </a:p>
        </p:txBody>
      </p:sp>
      <p:cxnSp>
        <p:nvCxnSpPr>
          <p:cNvPr id="17418" name="Gerade Verbindung mit Pfeil 13"/>
          <p:cNvCxnSpPr>
            <a:cxnSpLocks noChangeShapeType="1"/>
          </p:cNvCxnSpPr>
          <p:nvPr/>
        </p:nvCxnSpPr>
        <p:spPr bwMode="auto">
          <a:xfrm flipV="1">
            <a:off x="3779912" y="1052736"/>
            <a:ext cx="791308" cy="376233"/>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cxnSp>
        <p:nvCxnSpPr>
          <p:cNvPr id="17419" name="Gerade Verbindung mit Pfeil 15"/>
          <p:cNvCxnSpPr>
            <a:cxnSpLocks noChangeShapeType="1"/>
          </p:cNvCxnSpPr>
          <p:nvPr/>
        </p:nvCxnSpPr>
        <p:spPr bwMode="auto">
          <a:xfrm flipV="1">
            <a:off x="5508104" y="1883048"/>
            <a:ext cx="461597" cy="177800"/>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cxnSp>
        <p:nvCxnSpPr>
          <p:cNvPr id="17420" name="Gerade Verbindung mit Pfeil 18"/>
          <p:cNvCxnSpPr>
            <a:cxnSpLocks noChangeShapeType="1"/>
          </p:cNvCxnSpPr>
          <p:nvPr/>
        </p:nvCxnSpPr>
        <p:spPr bwMode="auto">
          <a:xfrm>
            <a:off x="4089526" y="2767013"/>
            <a:ext cx="1172343" cy="420115"/>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cxnSp>
        <p:nvCxnSpPr>
          <p:cNvPr id="17421" name="Gerade Verbindung mit Pfeil 20"/>
          <p:cNvCxnSpPr>
            <a:cxnSpLocks noChangeShapeType="1"/>
          </p:cNvCxnSpPr>
          <p:nvPr/>
        </p:nvCxnSpPr>
        <p:spPr bwMode="auto">
          <a:xfrm>
            <a:off x="4175566" y="3356992"/>
            <a:ext cx="1086303" cy="494813"/>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cxnSp>
        <p:nvCxnSpPr>
          <p:cNvPr id="17422" name="Gerade Verbindung mit Pfeil 22"/>
          <p:cNvCxnSpPr>
            <a:cxnSpLocks noChangeShapeType="1"/>
            <a:endCxn id="17416" idx="1"/>
          </p:cNvCxnSpPr>
          <p:nvPr/>
        </p:nvCxnSpPr>
        <p:spPr bwMode="auto">
          <a:xfrm>
            <a:off x="3780693" y="4357688"/>
            <a:ext cx="1186962" cy="533400"/>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cxnSp>
        <p:nvCxnSpPr>
          <p:cNvPr id="17423" name="Gerade Verbindung mit Pfeil 24"/>
          <p:cNvCxnSpPr>
            <a:cxnSpLocks noChangeShapeType="1"/>
          </p:cNvCxnSpPr>
          <p:nvPr/>
        </p:nvCxnSpPr>
        <p:spPr bwMode="auto">
          <a:xfrm>
            <a:off x="2411760" y="5013176"/>
            <a:ext cx="2232248" cy="648379"/>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sp>
        <p:nvSpPr>
          <p:cNvPr id="29" name="Text Box 13"/>
          <p:cNvSpPr txBox="1">
            <a:spLocks noChangeArrowheads="1"/>
          </p:cNvSpPr>
          <p:nvPr/>
        </p:nvSpPr>
        <p:spPr bwMode="auto">
          <a:xfrm>
            <a:off x="377338" y="6021288"/>
            <a:ext cx="4266670" cy="646331"/>
          </a:xfrm>
          <a:prstGeom prst="rect">
            <a:avLst/>
          </a:prstGeom>
          <a:noFill/>
          <a:ln>
            <a:solidFill>
              <a:schemeClr val="tx1"/>
            </a:solidFill>
            <a:prstDash val="sysDash"/>
          </a:ln>
        </p:spPr>
        <p:txBody>
          <a:bodyPr wrap="square">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a:lnSpc>
                <a:spcPct val="90000"/>
              </a:lnSpc>
              <a:spcBef>
                <a:spcPct val="50000"/>
              </a:spcBef>
              <a:buClr>
                <a:schemeClr val="tx2"/>
              </a:buClr>
              <a:buFont typeface="Wingdings" pitchFamily="2" charset="2"/>
              <a:buNone/>
            </a:pPr>
            <a:r>
              <a:rPr lang="en-AU" b="0" dirty="0" err="1" smtClean="0"/>
              <a:t>Fähigkeiten</a:t>
            </a:r>
            <a:r>
              <a:rPr lang="en-AU" b="0" dirty="0" smtClean="0"/>
              <a:t> und </a:t>
            </a:r>
            <a:r>
              <a:rPr lang="en-AU" b="0" dirty="0" err="1"/>
              <a:t>F</a:t>
            </a:r>
            <a:r>
              <a:rPr lang="en-AU" b="0" dirty="0" err="1" smtClean="0"/>
              <a:t>ertigkeiten</a:t>
            </a:r>
            <a:r>
              <a:rPr lang="en-AU" b="0" dirty="0" smtClean="0"/>
              <a:t> </a:t>
            </a:r>
            <a:r>
              <a:rPr lang="en-AU" b="0" dirty="0" err="1" smtClean="0"/>
              <a:t>für</a:t>
            </a:r>
            <a:r>
              <a:rPr lang="en-AU" b="0" dirty="0" smtClean="0"/>
              <a:t> </a:t>
            </a:r>
            <a:r>
              <a:rPr lang="en-AU" b="0" dirty="0" err="1" smtClean="0"/>
              <a:t>eine</a:t>
            </a:r>
            <a:r>
              <a:rPr lang="en-AU" b="0" dirty="0" smtClean="0"/>
              <a:t> </a:t>
            </a:r>
            <a:r>
              <a:rPr lang="en-AU" b="0" dirty="0" err="1" smtClean="0"/>
              <a:t>Umsetzung</a:t>
            </a:r>
            <a:r>
              <a:rPr lang="en-AU" b="0" dirty="0" smtClean="0"/>
              <a:t> </a:t>
            </a:r>
            <a:r>
              <a:rPr lang="en-AU" b="0" dirty="0" err="1" smtClean="0"/>
              <a:t>verfügbar</a:t>
            </a:r>
            <a:r>
              <a:rPr lang="en-AU" b="0" dirty="0" smtClean="0"/>
              <a:t> </a:t>
            </a:r>
            <a:r>
              <a:rPr lang="en-AU" b="0" dirty="0" err="1" smtClean="0"/>
              <a:t>haben</a:t>
            </a:r>
            <a:endParaRPr lang="en-AU" b="0" dirty="0"/>
          </a:p>
        </p:txBody>
      </p:sp>
      <p:cxnSp>
        <p:nvCxnSpPr>
          <p:cNvPr id="35" name="Gerade Verbindung mit Pfeil 20"/>
          <p:cNvCxnSpPr>
            <a:cxnSpLocks noChangeShapeType="1"/>
          </p:cNvCxnSpPr>
          <p:nvPr/>
        </p:nvCxnSpPr>
        <p:spPr bwMode="auto">
          <a:xfrm>
            <a:off x="1979712" y="5661555"/>
            <a:ext cx="998480" cy="278482"/>
          </a:xfrm>
          <a:prstGeom prst="straightConnector1">
            <a:avLst/>
          </a:prstGeom>
          <a:noFill/>
          <a:ln w="38100" algn="ctr">
            <a:solidFill>
              <a:schemeClr val="accent1">
                <a:lumMod val="40000"/>
                <a:lumOff val="60000"/>
              </a:schemeClr>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35174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arn(inHorizontal)">
                                      <p:cBhvr>
                                        <p:cTn id="7" dur="500"/>
                                        <p:tgtEl>
                                          <p:spTgt spid="40962"/>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40965"/>
                                        </p:tgtEl>
                                        <p:attrNameLst>
                                          <p:attrName>style.visibility</p:attrName>
                                        </p:attrNameLst>
                                      </p:cBhvr>
                                      <p:to>
                                        <p:strVal val="visible"/>
                                      </p:to>
                                    </p:set>
                                    <p:anim calcmode="lin" valueType="num">
                                      <p:cBhvr additive="base">
                                        <p:cTn id="11" dur="500" fill="hold"/>
                                        <p:tgtEl>
                                          <p:spTgt spid="40965"/>
                                        </p:tgtEl>
                                        <p:attrNameLst>
                                          <p:attrName>ppt_x</p:attrName>
                                        </p:attrNameLst>
                                      </p:cBhvr>
                                      <p:tavLst>
                                        <p:tav tm="0">
                                          <p:val>
                                            <p:strVal val="1+#ppt_w/2"/>
                                          </p:val>
                                        </p:tav>
                                        <p:tav tm="100000">
                                          <p:val>
                                            <p:strVal val="#ppt_x"/>
                                          </p:val>
                                        </p:tav>
                                      </p:tavLst>
                                    </p:anim>
                                    <p:anim calcmode="lin" valueType="num">
                                      <p:cBhvr additive="base">
                                        <p:cTn id="12" dur="500" fill="hold"/>
                                        <p:tgtEl>
                                          <p:spTgt spid="409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814546" y="465289"/>
            <a:ext cx="7591117"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de-DE" sz="4000" b="1" dirty="0" smtClean="0">
                <a:latin typeface="Times New Roman" pitchFamily="18" charset="0"/>
              </a:rPr>
              <a:t>Drogenmündigkeit und Abstinenz</a:t>
            </a:r>
            <a:endParaRPr lang="de-DE" sz="4000" b="1" dirty="0">
              <a:latin typeface="Times New Roman" pitchFamily="18" charset="0"/>
            </a:endParaRPr>
          </a:p>
        </p:txBody>
      </p:sp>
      <p:sp>
        <p:nvSpPr>
          <p:cNvPr id="17417" name="Text Box 13"/>
          <p:cNvSpPr txBox="1">
            <a:spLocks noChangeArrowheads="1"/>
          </p:cNvSpPr>
          <p:nvPr/>
        </p:nvSpPr>
        <p:spPr bwMode="auto">
          <a:xfrm>
            <a:off x="721672" y="1447728"/>
            <a:ext cx="7776864" cy="4573560"/>
          </a:xfrm>
          <a:prstGeom prst="rect">
            <a:avLst/>
          </a:prstGeom>
          <a:noFill/>
          <a:ln>
            <a:solidFill>
              <a:schemeClr val="tx1"/>
            </a:solidFill>
            <a:prstDash val="sysDash"/>
          </a:ln>
        </p:spPr>
        <p:txBody>
          <a:bodyPr wrap="square">
            <a:spAutoFit/>
          </a:bodyPr>
          <a:lstStyle>
            <a:lvl1pPr eaLnBrk="0" hangingPunct="0">
              <a:defRPr sz="2000" b="1">
                <a:solidFill>
                  <a:schemeClr val="tx1"/>
                </a:solidFill>
                <a:latin typeface="Arial" charset="0"/>
                <a:cs typeface="Arial" charset="0"/>
              </a:defRPr>
            </a:lvl1pPr>
            <a:lvl2pPr marL="742950" indent="-285750" eaLnBrk="0" hangingPunct="0">
              <a:defRPr sz="2000" b="1">
                <a:solidFill>
                  <a:schemeClr val="tx1"/>
                </a:solidFill>
                <a:latin typeface="Arial" charset="0"/>
                <a:cs typeface="Arial" charset="0"/>
              </a:defRPr>
            </a:lvl2pPr>
            <a:lvl3pPr marL="1143000" indent="-228600" eaLnBrk="0" hangingPunct="0">
              <a:defRPr sz="2000" b="1">
                <a:solidFill>
                  <a:schemeClr val="tx1"/>
                </a:solidFill>
                <a:latin typeface="Arial" charset="0"/>
                <a:cs typeface="Arial" charset="0"/>
              </a:defRPr>
            </a:lvl3pPr>
            <a:lvl4pPr marL="1600200" indent="-228600" eaLnBrk="0" hangingPunct="0">
              <a:defRPr sz="2000" b="1">
                <a:solidFill>
                  <a:schemeClr val="tx1"/>
                </a:solidFill>
                <a:latin typeface="Arial" charset="0"/>
                <a:cs typeface="Arial" charset="0"/>
              </a:defRPr>
            </a:lvl4pPr>
            <a:lvl5pPr marL="2057400" indent="-228600" eaLnBrk="0" hangingPunct="0">
              <a:defRPr sz="2000" b="1">
                <a:solidFill>
                  <a:schemeClr val="tx1"/>
                </a:solidFill>
                <a:latin typeface="Arial" charset="0"/>
                <a:cs typeface="Arial" charset="0"/>
              </a:defRPr>
            </a:lvl5pPr>
            <a:lvl6pPr marL="2514600" indent="-228600" eaLnBrk="0" fontAlgn="base" hangingPunct="0">
              <a:spcBef>
                <a:spcPct val="0"/>
              </a:spcBef>
              <a:spcAft>
                <a:spcPct val="0"/>
              </a:spcAft>
              <a:defRPr sz="2000" b="1">
                <a:solidFill>
                  <a:schemeClr val="tx1"/>
                </a:solidFill>
                <a:latin typeface="Arial" charset="0"/>
                <a:cs typeface="Arial" charset="0"/>
              </a:defRPr>
            </a:lvl6pPr>
            <a:lvl7pPr marL="2971800" indent="-228600" eaLnBrk="0" fontAlgn="base" hangingPunct="0">
              <a:spcBef>
                <a:spcPct val="0"/>
              </a:spcBef>
              <a:spcAft>
                <a:spcPct val="0"/>
              </a:spcAft>
              <a:defRPr sz="2000" b="1">
                <a:solidFill>
                  <a:schemeClr val="tx1"/>
                </a:solidFill>
                <a:latin typeface="Arial" charset="0"/>
                <a:cs typeface="Arial" charset="0"/>
              </a:defRPr>
            </a:lvl7pPr>
            <a:lvl8pPr marL="3429000" indent="-228600" eaLnBrk="0" fontAlgn="base" hangingPunct="0">
              <a:spcBef>
                <a:spcPct val="0"/>
              </a:spcBef>
              <a:spcAft>
                <a:spcPct val="0"/>
              </a:spcAft>
              <a:defRPr sz="2000" b="1">
                <a:solidFill>
                  <a:schemeClr val="tx1"/>
                </a:solidFill>
                <a:latin typeface="Arial" charset="0"/>
                <a:cs typeface="Arial" charset="0"/>
              </a:defRPr>
            </a:lvl8pPr>
            <a:lvl9pPr marL="3886200" indent="-228600" eaLnBrk="0" fontAlgn="base" hangingPunct="0">
              <a:spcBef>
                <a:spcPct val="0"/>
              </a:spcBef>
              <a:spcAft>
                <a:spcPct val="0"/>
              </a:spcAft>
              <a:defRPr sz="2000" b="1">
                <a:solidFill>
                  <a:schemeClr val="tx1"/>
                </a:solidFill>
                <a:latin typeface="Arial" charset="0"/>
                <a:cs typeface="Arial" charset="0"/>
              </a:defRPr>
            </a:lvl9pPr>
          </a:lstStyle>
          <a:p>
            <a:pPr marL="457200" indent="-457200">
              <a:lnSpc>
                <a:spcPct val="90000"/>
              </a:lnSpc>
              <a:spcBef>
                <a:spcPct val="50000"/>
              </a:spcBef>
              <a:buClr>
                <a:srgbClr val="FFC000"/>
              </a:buClr>
              <a:buFont typeface="Wingdings" pitchFamily="2" charset="2"/>
              <a:buChar char="l"/>
            </a:pPr>
            <a:r>
              <a:rPr lang="de-DE" sz="3200" b="0" dirty="0" smtClean="0"/>
              <a:t>Für bestimmte Zeiten und mit bestimmten Gründen ist Abstinenz der beste Umgang für eine Person!</a:t>
            </a:r>
          </a:p>
          <a:p>
            <a:pPr marL="457200" indent="-457200">
              <a:lnSpc>
                <a:spcPct val="90000"/>
              </a:lnSpc>
              <a:spcBef>
                <a:spcPct val="50000"/>
              </a:spcBef>
              <a:buClr>
                <a:srgbClr val="FFC000"/>
              </a:buClr>
              <a:buFont typeface="Wingdings" pitchFamily="2" charset="2"/>
              <a:buChar char="l"/>
            </a:pPr>
            <a:r>
              <a:rPr lang="de-DE" sz="3200" b="0" dirty="0" smtClean="0"/>
              <a:t>Als generelle Empfehlung steht sie aber für die Unfähigkeit des Menschen. </a:t>
            </a:r>
          </a:p>
          <a:p>
            <a:pPr marL="457200" indent="-457200">
              <a:lnSpc>
                <a:spcPct val="90000"/>
              </a:lnSpc>
              <a:spcBef>
                <a:spcPct val="50000"/>
              </a:spcBef>
              <a:buClr>
                <a:srgbClr val="FFC000"/>
              </a:buClr>
              <a:buFont typeface="Wingdings" pitchFamily="2" charset="2"/>
              <a:buChar char="l"/>
            </a:pPr>
            <a:r>
              <a:rPr lang="de-DE" sz="3200" b="0" dirty="0" smtClean="0"/>
              <a:t>Insofern schließt Drogenmündigkeit Abstinenz nicht aus, idealisiert/verabsolutiert sie aber auch nicht. </a:t>
            </a:r>
            <a:endParaRPr lang="de-DE" sz="3200" b="0" dirty="0"/>
          </a:p>
        </p:txBody>
      </p:sp>
    </p:spTree>
    <p:extLst>
      <p:ext uri="{BB962C8B-B14F-4D97-AF65-F5344CB8AC3E}">
        <p14:creationId xmlns:p14="http://schemas.microsoft.com/office/powerpoint/2010/main" val="778178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arn(inHorizontal)">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7"/>
          <p:cNvSpPr>
            <a:spLocks noChangeArrowheads="1"/>
          </p:cNvSpPr>
          <p:nvPr/>
        </p:nvSpPr>
        <p:spPr bwMode="auto">
          <a:xfrm>
            <a:off x="816503" y="1785726"/>
            <a:ext cx="2112413" cy="462307"/>
          </a:xfrm>
          <a:prstGeom prst="rect">
            <a:avLst/>
          </a:prstGeom>
          <a:noFill/>
          <a:ln>
            <a:noFill/>
          </a:ln>
        </p:spPr>
        <p:txBody>
          <a:bodyPr wrap="square" lIns="92075" tIns="46038" rIns="92075" bIns="46038">
            <a:spAutoFit/>
          </a:bodyPr>
          <a:lstStyle/>
          <a:p>
            <a:pPr eaLnBrk="0" hangingPunct="0"/>
            <a:r>
              <a:rPr lang="de-DE" sz="2400" b="1" dirty="0">
                <a:latin typeface="Times New Roman" pitchFamily="18" charset="0"/>
              </a:rPr>
              <a:t>Drogenkunde</a:t>
            </a:r>
          </a:p>
        </p:txBody>
      </p:sp>
      <p:sp>
        <p:nvSpPr>
          <p:cNvPr id="36913" name="Rectangle 1073"/>
          <p:cNvSpPr>
            <a:spLocks noChangeArrowheads="1"/>
          </p:cNvSpPr>
          <p:nvPr/>
        </p:nvSpPr>
        <p:spPr bwMode="auto">
          <a:xfrm>
            <a:off x="809111" y="549779"/>
            <a:ext cx="7525778" cy="646973"/>
          </a:xfrm>
          <a:prstGeom prst="rect">
            <a:avLst/>
          </a:prstGeom>
          <a:noFill/>
          <a:ln>
            <a:noFill/>
          </a:ln>
        </p:spPr>
        <p:txBody>
          <a:bodyPr wrap="none" lIns="92075" tIns="46038" rIns="92075" bIns="46038">
            <a:spAutoFit/>
          </a:bodyPr>
          <a:lstStyle/>
          <a:p>
            <a:pPr eaLnBrk="0" hangingPunct="0"/>
            <a:r>
              <a:rPr lang="de-DE" sz="3600" b="1" dirty="0" smtClean="0">
                <a:latin typeface="Times New Roman" pitchFamily="18" charset="0"/>
              </a:rPr>
              <a:t>Dimensionen von </a:t>
            </a:r>
            <a:r>
              <a:rPr lang="de-DE" sz="3600" b="1" dirty="0">
                <a:latin typeface="Times New Roman" pitchFamily="18" charset="0"/>
              </a:rPr>
              <a:t>Drogenmündigkeit </a:t>
            </a:r>
          </a:p>
        </p:txBody>
      </p:sp>
      <p:sp>
        <p:nvSpPr>
          <p:cNvPr id="49" name="Rectangle 1027"/>
          <p:cNvSpPr>
            <a:spLocks noChangeArrowheads="1"/>
          </p:cNvSpPr>
          <p:nvPr/>
        </p:nvSpPr>
        <p:spPr bwMode="auto">
          <a:xfrm>
            <a:off x="816503" y="2636912"/>
            <a:ext cx="2409710" cy="462307"/>
          </a:xfrm>
          <a:prstGeom prst="rect">
            <a:avLst/>
          </a:prstGeom>
          <a:noFill/>
          <a:ln>
            <a:noFill/>
          </a:ln>
        </p:spPr>
        <p:txBody>
          <a:bodyPr wrap="square" lIns="92075" tIns="46038" rIns="92075" bIns="46038">
            <a:spAutoFit/>
          </a:bodyPr>
          <a:lstStyle/>
          <a:p>
            <a:pPr eaLnBrk="0" hangingPunct="0"/>
            <a:r>
              <a:rPr lang="de-DE" sz="2400" b="1" dirty="0" smtClean="0">
                <a:latin typeface="Times New Roman" pitchFamily="18" charset="0"/>
              </a:rPr>
              <a:t>Genussfähigkeit</a:t>
            </a:r>
            <a:endParaRPr lang="de-DE" sz="2400" b="1" dirty="0">
              <a:latin typeface="Times New Roman" pitchFamily="18" charset="0"/>
            </a:endParaRPr>
          </a:p>
        </p:txBody>
      </p:sp>
      <p:sp>
        <p:nvSpPr>
          <p:cNvPr id="50" name="Rectangle 1027"/>
          <p:cNvSpPr>
            <a:spLocks noChangeArrowheads="1"/>
          </p:cNvSpPr>
          <p:nvPr/>
        </p:nvSpPr>
        <p:spPr bwMode="auto">
          <a:xfrm>
            <a:off x="816503" y="3627539"/>
            <a:ext cx="2287894" cy="462307"/>
          </a:xfrm>
          <a:prstGeom prst="rect">
            <a:avLst/>
          </a:prstGeom>
          <a:noFill/>
          <a:ln>
            <a:noFill/>
          </a:ln>
        </p:spPr>
        <p:txBody>
          <a:bodyPr wrap="square" lIns="92075" tIns="46038" rIns="92075" bIns="46038">
            <a:spAutoFit/>
          </a:bodyPr>
          <a:lstStyle/>
          <a:p>
            <a:pPr eaLnBrk="0" hangingPunct="0"/>
            <a:r>
              <a:rPr lang="de-DE" sz="2400" b="1" dirty="0" smtClean="0">
                <a:latin typeface="Times New Roman" pitchFamily="18" charset="0"/>
              </a:rPr>
              <a:t>Kritikfähigkeit</a:t>
            </a:r>
            <a:endParaRPr lang="de-DE" sz="2400" b="1" dirty="0">
              <a:latin typeface="Times New Roman" pitchFamily="18" charset="0"/>
            </a:endParaRPr>
          </a:p>
        </p:txBody>
      </p:sp>
      <p:sp>
        <p:nvSpPr>
          <p:cNvPr id="51" name="Rectangle 1027"/>
          <p:cNvSpPr>
            <a:spLocks noChangeArrowheads="1"/>
          </p:cNvSpPr>
          <p:nvPr/>
        </p:nvSpPr>
        <p:spPr bwMode="auto">
          <a:xfrm>
            <a:off x="816503" y="5354570"/>
            <a:ext cx="2739001" cy="462307"/>
          </a:xfrm>
          <a:prstGeom prst="rect">
            <a:avLst/>
          </a:prstGeom>
          <a:noFill/>
          <a:ln>
            <a:noFill/>
          </a:ln>
        </p:spPr>
        <p:txBody>
          <a:bodyPr wrap="square" lIns="92075" tIns="46038" rIns="92075" bIns="46038">
            <a:spAutoFit/>
          </a:bodyPr>
          <a:lstStyle/>
          <a:p>
            <a:pPr eaLnBrk="0" hangingPunct="0"/>
            <a:r>
              <a:rPr lang="de-DE" sz="2400" b="1" dirty="0" smtClean="0">
                <a:latin typeface="Times New Roman" pitchFamily="18" charset="0"/>
              </a:rPr>
              <a:t>Risikomanagement</a:t>
            </a:r>
            <a:endParaRPr lang="de-DE" sz="2400" b="1" dirty="0">
              <a:latin typeface="Times New Roman" pitchFamily="18" charset="0"/>
            </a:endParaRPr>
          </a:p>
        </p:txBody>
      </p:sp>
      <p:sp>
        <p:nvSpPr>
          <p:cNvPr id="52" name="Rectangle 1027"/>
          <p:cNvSpPr>
            <a:spLocks noChangeArrowheads="1"/>
          </p:cNvSpPr>
          <p:nvPr/>
        </p:nvSpPr>
        <p:spPr bwMode="auto">
          <a:xfrm>
            <a:off x="4211960" y="1785726"/>
            <a:ext cx="4536504" cy="523862"/>
          </a:xfrm>
          <a:prstGeom prst="rect">
            <a:avLst/>
          </a:prstGeom>
          <a:noFill/>
          <a:ln>
            <a:noFill/>
          </a:ln>
        </p:spPr>
        <p:txBody>
          <a:bodyPr wrap="square" lIns="92075" tIns="46038" rIns="92075" bIns="46038">
            <a:spAutoFit/>
          </a:bodyPr>
          <a:lstStyle/>
          <a:p>
            <a:pPr eaLnBrk="0" hangingPunct="0"/>
            <a:r>
              <a:rPr lang="de-DE" sz="2800" dirty="0" smtClean="0"/>
              <a:t>Verstehen, was wie zu tun ist.</a:t>
            </a:r>
            <a:endParaRPr lang="de-DE" sz="2800" dirty="0"/>
          </a:p>
        </p:txBody>
      </p:sp>
      <p:sp>
        <p:nvSpPr>
          <p:cNvPr id="53" name="Rectangle 1027"/>
          <p:cNvSpPr>
            <a:spLocks noChangeArrowheads="1"/>
          </p:cNvSpPr>
          <p:nvPr/>
        </p:nvSpPr>
        <p:spPr bwMode="auto">
          <a:xfrm>
            <a:off x="4211960" y="2636912"/>
            <a:ext cx="4536504" cy="523862"/>
          </a:xfrm>
          <a:prstGeom prst="rect">
            <a:avLst/>
          </a:prstGeom>
          <a:noFill/>
          <a:ln>
            <a:noFill/>
          </a:ln>
        </p:spPr>
        <p:txBody>
          <a:bodyPr wrap="square" lIns="92075" tIns="46038" rIns="92075" bIns="46038">
            <a:spAutoFit/>
          </a:bodyPr>
          <a:lstStyle/>
          <a:p>
            <a:pPr eaLnBrk="0" hangingPunct="0"/>
            <a:r>
              <a:rPr lang="de-DE" sz="2800" dirty="0" smtClean="0"/>
              <a:t>Genießen lernen ohne Reue.</a:t>
            </a:r>
            <a:endParaRPr lang="de-DE" sz="2800" dirty="0"/>
          </a:p>
        </p:txBody>
      </p:sp>
      <p:sp>
        <p:nvSpPr>
          <p:cNvPr id="54" name="Rectangle 1027"/>
          <p:cNvSpPr>
            <a:spLocks noChangeArrowheads="1"/>
          </p:cNvSpPr>
          <p:nvPr/>
        </p:nvSpPr>
        <p:spPr bwMode="auto">
          <a:xfrm>
            <a:off x="4211960" y="3627539"/>
            <a:ext cx="4688903" cy="1385637"/>
          </a:xfrm>
          <a:prstGeom prst="rect">
            <a:avLst/>
          </a:prstGeom>
          <a:noFill/>
          <a:ln>
            <a:noFill/>
          </a:ln>
        </p:spPr>
        <p:txBody>
          <a:bodyPr wrap="square" lIns="92075" tIns="46038" rIns="92075" bIns="46038">
            <a:spAutoFit/>
          </a:bodyPr>
          <a:lstStyle/>
          <a:p>
            <a:pPr eaLnBrk="0" hangingPunct="0"/>
            <a:r>
              <a:rPr lang="de-DE" sz="2800" dirty="0"/>
              <a:t>Reflektieren, Prüfen, Korrigieren, Tarieren, </a:t>
            </a:r>
            <a:r>
              <a:rPr lang="de-DE" sz="2800" dirty="0" smtClean="0"/>
              <a:t>Neubestimmen.</a:t>
            </a:r>
            <a:endParaRPr lang="de-DE" sz="2800" dirty="0"/>
          </a:p>
        </p:txBody>
      </p:sp>
      <p:sp>
        <p:nvSpPr>
          <p:cNvPr id="55" name="Rectangle 1027"/>
          <p:cNvSpPr>
            <a:spLocks noChangeArrowheads="1"/>
          </p:cNvSpPr>
          <p:nvPr/>
        </p:nvSpPr>
        <p:spPr bwMode="auto">
          <a:xfrm>
            <a:off x="4211960" y="5354570"/>
            <a:ext cx="4227815" cy="954750"/>
          </a:xfrm>
          <a:prstGeom prst="rect">
            <a:avLst/>
          </a:prstGeom>
          <a:noFill/>
          <a:ln>
            <a:noFill/>
          </a:ln>
        </p:spPr>
        <p:txBody>
          <a:bodyPr wrap="square" lIns="92075" tIns="46038" rIns="92075" bIns="46038">
            <a:spAutoFit/>
          </a:bodyPr>
          <a:lstStyle/>
          <a:p>
            <a:pPr eaLnBrk="0" hangingPunct="0"/>
            <a:r>
              <a:rPr lang="de-DE" sz="2800" dirty="0"/>
              <a:t>Den Umgang mit Risiken </a:t>
            </a:r>
            <a:r>
              <a:rPr lang="de-DE" sz="2800" dirty="0" smtClean="0"/>
              <a:t>lernen.</a:t>
            </a:r>
            <a:endParaRPr lang="de-DE" sz="2800" dirty="0"/>
          </a:p>
        </p:txBody>
      </p:sp>
    </p:spTree>
    <p:extLst>
      <p:ext uri="{BB962C8B-B14F-4D97-AF65-F5344CB8AC3E}">
        <p14:creationId xmlns:p14="http://schemas.microsoft.com/office/powerpoint/2010/main" val="417293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7"/>
          <p:cNvSpPr>
            <a:spLocks noChangeArrowheads="1"/>
          </p:cNvSpPr>
          <p:nvPr/>
        </p:nvSpPr>
        <p:spPr bwMode="auto">
          <a:xfrm>
            <a:off x="35496" y="1571625"/>
            <a:ext cx="2112413" cy="462307"/>
          </a:xfrm>
          <a:prstGeom prst="rect">
            <a:avLst/>
          </a:prstGeom>
          <a:noFill/>
          <a:ln>
            <a:noFill/>
          </a:ln>
        </p:spPr>
        <p:txBody>
          <a:bodyPr wrap="square" lIns="92075" tIns="46038" rIns="92075" bIns="46038">
            <a:spAutoFit/>
          </a:bodyPr>
          <a:lstStyle/>
          <a:p>
            <a:pPr eaLnBrk="0" hangingPunct="0"/>
            <a:r>
              <a:rPr lang="de-DE" sz="2400" b="1" dirty="0">
                <a:latin typeface="Times New Roman" pitchFamily="18" charset="0"/>
              </a:rPr>
              <a:t>Drogenkunde</a:t>
            </a:r>
          </a:p>
        </p:txBody>
      </p:sp>
      <p:sp>
        <p:nvSpPr>
          <p:cNvPr id="36868" name="Rectangle 1028"/>
          <p:cNvSpPr>
            <a:spLocks noChangeArrowheads="1"/>
          </p:cNvSpPr>
          <p:nvPr/>
        </p:nvSpPr>
        <p:spPr bwMode="auto">
          <a:xfrm>
            <a:off x="2179027" y="1571625"/>
            <a:ext cx="2237792" cy="462307"/>
          </a:xfrm>
          <a:prstGeom prst="rect">
            <a:avLst/>
          </a:prstGeom>
          <a:noFill/>
          <a:ln>
            <a:noFill/>
          </a:ln>
        </p:spPr>
        <p:txBody>
          <a:bodyPr wrap="none" lIns="92075" tIns="46038" rIns="92075" bIns="46038">
            <a:spAutoFit/>
          </a:bodyPr>
          <a:lstStyle/>
          <a:p>
            <a:pPr eaLnBrk="0" hangingPunct="0"/>
            <a:r>
              <a:rPr lang="de-DE" sz="2400" b="1">
                <a:latin typeface="Times New Roman" pitchFamily="18" charset="0"/>
              </a:rPr>
              <a:t>Genußfähigkeit</a:t>
            </a:r>
          </a:p>
        </p:txBody>
      </p:sp>
      <p:sp>
        <p:nvSpPr>
          <p:cNvPr id="36869" name="Rectangle 1029"/>
          <p:cNvSpPr>
            <a:spLocks noChangeArrowheads="1"/>
          </p:cNvSpPr>
          <p:nvPr/>
        </p:nvSpPr>
        <p:spPr bwMode="auto">
          <a:xfrm>
            <a:off x="4381500" y="1571625"/>
            <a:ext cx="2167260" cy="462307"/>
          </a:xfrm>
          <a:prstGeom prst="rect">
            <a:avLst/>
          </a:prstGeom>
          <a:noFill/>
          <a:ln>
            <a:noFill/>
          </a:ln>
        </p:spPr>
        <p:txBody>
          <a:bodyPr wrap="none" lIns="92075" tIns="46038" rIns="92075" bIns="46038">
            <a:spAutoFit/>
          </a:bodyPr>
          <a:lstStyle/>
          <a:p>
            <a:pPr eaLnBrk="0" hangingPunct="0"/>
            <a:r>
              <a:rPr lang="de-DE" sz="2400" b="1">
                <a:latin typeface="Times New Roman" pitchFamily="18" charset="0"/>
              </a:rPr>
              <a:t>Kritikfähigkeit</a:t>
            </a:r>
          </a:p>
        </p:txBody>
      </p:sp>
      <p:sp>
        <p:nvSpPr>
          <p:cNvPr id="36870" name="Rectangle 1030"/>
          <p:cNvSpPr>
            <a:spLocks noChangeArrowheads="1"/>
          </p:cNvSpPr>
          <p:nvPr/>
        </p:nvSpPr>
        <p:spPr bwMode="auto">
          <a:xfrm>
            <a:off x="6477001" y="1571625"/>
            <a:ext cx="2717090" cy="462307"/>
          </a:xfrm>
          <a:prstGeom prst="rect">
            <a:avLst/>
          </a:prstGeom>
          <a:noFill/>
          <a:ln>
            <a:noFill/>
          </a:ln>
        </p:spPr>
        <p:txBody>
          <a:bodyPr wrap="none" lIns="92075" tIns="46038" rIns="92075" bIns="46038">
            <a:spAutoFit/>
          </a:bodyPr>
          <a:lstStyle/>
          <a:p>
            <a:pPr eaLnBrk="0" hangingPunct="0"/>
            <a:r>
              <a:rPr lang="de-DE" sz="2400" b="1">
                <a:latin typeface="Times New Roman" pitchFamily="18" charset="0"/>
              </a:rPr>
              <a:t>Risikomanagement</a:t>
            </a:r>
          </a:p>
        </p:txBody>
      </p:sp>
      <p:sp>
        <p:nvSpPr>
          <p:cNvPr id="36871" name="Rectangle 1031"/>
          <p:cNvSpPr>
            <a:spLocks noChangeArrowheads="1"/>
          </p:cNvSpPr>
          <p:nvPr/>
        </p:nvSpPr>
        <p:spPr bwMode="auto">
          <a:xfrm>
            <a:off x="508489" y="2317751"/>
            <a:ext cx="116057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informativ</a:t>
            </a:r>
          </a:p>
        </p:txBody>
      </p:sp>
      <p:sp>
        <p:nvSpPr>
          <p:cNvPr id="36872" name="Rectangle 1032"/>
          <p:cNvSpPr>
            <a:spLocks noChangeArrowheads="1"/>
          </p:cNvSpPr>
          <p:nvPr/>
        </p:nvSpPr>
        <p:spPr bwMode="auto">
          <a:xfrm>
            <a:off x="483577" y="2790826"/>
            <a:ext cx="1057982"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technisch</a:t>
            </a:r>
          </a:p>
        </p:txBody>
      </p:sp>
      <p:sp>
        <p:nvSpPr>
          <p:cNvPr id="36873" name="Rectangle 1033"/>
          <p:cNvSpPr>
            <a:spLocks noChangeArrowheads="1"/>
          </p:cNvSpPr>
          <p:nvPr/>
        </p:nvSpPr>
        <p:spPr bwMode="auto">
          <a:xfrm>
            <a:off x="530469" y="3228976"/>
            <a:ext cx="96821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kulturell</a:t>
            </a:r>
          </a:p>
        </p:txBody>
      </p:sp>
      <p:sp>
        <p:nvSpPr>
          <p:cNvPr id="36874" name="Line 1034"/>
          <p:cNvSpPr>
            <a:spLocks noChangeShapeType="1"/>
          </p:cNvSpPr>
          <p:nvPr/>
        </p:nvSpPr>
        <p:spPr bwMode="auto">
          <a:xfrm>
            <a:off x="235928" y="2470150"/>
            <a:ext cx="2931" cy="939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36875" name="Line 1035"/>
          <p:cNvSpPr>
            <a:spLocks noChangeShapeType="1"/>
          </p:cNvSpPr>
          <p:nvPr/>
        </p:nvSpPr>
        <p:spPr bwMode="auto">
          <a:xfrm>
            <a:off x="263769" y="2479675"/>
            <a:ext cx="224204" cy="15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76" name="Line 1036"/>
          <p:cNvSpPr>
            <a:spLocks noChangeShapeType="1"/>
          </p:cNvSpPr>
          <p:nvPr/>
        </p:nvSpPr>
        <p:spPr bwMode="auto">
          <a:xfrm>
            <a:off x="271097" y="2989264"/>
            <a:ext cx="224203" cy="1587"/>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77" name="Line 1037"/>
          <p:cNvSpPr>
            <a:spLocks noChangeShapeType="1"/>
          </p:cNvSpPr>
          <p:nvPr/>
        </p:nvSpPr>
        <p:spPr bwMode="auto">
          <a:xfrm>
            <a:off x="272562" y="3392489"/>
            <a:ext cx="224204" cy="1587"/>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78" name="Line 1038"/>
          <p:cNvSpPr>
            <a:spLocks noChangeShapeType="1"/>
          </p:cNvSpPr>
          <p:nvPr/>
        </p:nvSpPr>
        <p:spPr bwMode="auto">
          <a:xfrm>
            <a:off x="1011115" y="1944689"/>
            <a:ext cx="0" cy="307975"/>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de-DE"/>
          </a:p>
        </p:txBody>
      </p:sp>
      <p:sp>
        <p:nvSpPr>
          <p:cNvPr id="36879" name="Rectangle 1039"/>
          <p:cNvSpPr>
            <a:spLocks noChangeArrowheads="1"/>
          </p:cNvSpPr>
          <p:nvPr/>
        </p:nvSpPr>
        <p:spPr bwMode="auto">
          <a:xfrm>
            <a:off x="2825261" y="3182938"/>
            <a:ext cx="135293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motivational</a:t>
            </a:r>
          </a:p>
        </p:txBody>
      </p:sp>
      <p:sp>
        <p:nvSpPr>
          <p:cNvPr id="36880" name="Rectangle 1040"/>
          <p:cNvSpPr>
            <a:spLocks noChangeArrowheads="1"/>
          </p:cNvSpPr>
          <p:nvPr/>
        </p:nvSpPr>
        <p:spPr bwMode="auto">
          <a:xfrm>
            <a:off x="2850174" y="2287588"/>
            <a:ext cx="96821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kulturell</a:t>
            </a:r>
          </a:p>
        </p:txBody>
      </p:sp>
      <p:sp>
        <p:nvSpPr>
          <p:cNvPr id="36881" name="Rectangle 1041"/>
          <p:cNvSpPr>
            <a:spLocks noChangeArrowheads="1"/>
          </p:cNvSpPr>
          <p:nvPr/>
        </p:nvSpPr>
        <p:spPr bwMode="auto">
          <a:xfrm>
            <a:off x="2816469" y="2740026"/>
            <a:ext cx="1057982"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technisch</a:t>
            </a:r>
          </a:p>
        </p:txBody>
      </p:sp>
      <p:sp>
        <p:nvSpPr>
          <p:cNvPr id="36882" name="Line 1042"/>
          <p:cNvSpPr>
            <a:spLocks noChangeShapeType="1"/>
          </p:cNvSpPr>
          <p:nvPr/>
        </p:nvSpPr>
        <p:spPr bwMode="auto">
          <a:xfrm>
            <a:off x="2570285" y="2455863"/>
            <a:ext cx="1466" cy="134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36883" name="Line 1043"/>
          <p:cNvSpPr>
            <a:spLocks noChangeShapeType="1"/>
          </p:cNvSpPr>
          <p:nvPr/>
        </p:nvSpPr>
        <p:spPr bwMode="auto">
          <a:xfrm>
            <a:off x="2583474" y="2465389"/>
            <a:ext cx="222738" cy="1587"/>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84" name="Line 1044"/>
          <p:cNvSpPr>
            <a:spLocks noChangeShapeType="1"/>
          </p:cNvSpPr>
          <p:nvPr/>
        </p:nvSpPr>
        <p:spPr bwMode="auto">
          <a:xfrm>
            <a:off x="2579077" y="2913064"/>
            <a:ext cx="224204" cy="1587"/>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85" name="Line 1045"/>
          <p:cNvSpPr>
            <a:spLocks noChangeShapeType="1"/>
          </p:cNvSpPr>
          <p:nvPr/>
        </p:nvSpPr>
        <p:spPr bwMode="auto">
          <a:xfrm>
            <a:off x="2568820" y="3368675"/>
            <a:ext cx="224203" cy="15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86" name="Rectangle 1046"/>
          <p:cNvSpPr>
            <a:spLocks noChangeArrowheads="1"/>
          </p:cNvSpPr>
          <p:nvPr/>
        </p:nvSpPr>
        <p:spPr bwMode="auto">
          <a:xfrm>
            <a:off x="5087815" y="3144838"/>
            <a:ext cx="83997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ethisch</a:t>
            </a:r>
          </a:p>
        </p:txBody>
      </p:sp>
      <p:sp>
        <p:nvSpPr>
          <p:cNvPr id="36887" name="Rectangle 1047"/>
          <p:cNvSpPr>
            <a:spLocks noChangeArrowheads="1"/>
          </p:cNvSpPr>
          <p:nvPr/>
        </p:nvSpPr>
        <p:spPr bwMode="auto">
          <a:xfrm>
            <a:off x="5087816" y="2286001"/>
            <a:ext cx="1122102"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analytisch</a:t>
            </a:r>
          </a:p>
        </p:txBody>
      </p:sp>
      <p:sp>
        <p:nvSpPr>
          <p:cNvPr id="36888" name="Rectangle 1048"/>
          <p:cNvSpPr>
            <a:spLocks noChangeArrowheads="1"/>
          </p:cNvSpPr>
          <p:nvPr/>
        </p:nvSpPr>
        <p:spPr bwMode="auto">
          <a:xfrm>
            <a:off x="5087815" y="2725738"/>
            <a:ext cx="90409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reflexiv</a:t>
            </a:r>
          </a:p>
        </p:txBody>
      </p:sp>
      <p:sp>
        <p:nvSpPr>
          <p:cNvPr id="36889" name="Line 1049"/>
          <p:cNvSpPr>
            <a:spLocks noChangeShapeType="1"/>
          </p:cNvSpPr>
          <p:nvPr/>
        </p:nvSpPr>
        <p:spPr bwMode="auto">
          <a:xfrm>
            <a:off x="4843097" y="2454276"/>
            <a:ext cx="2931" cy="94297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36890" name="Line 1050"/>
          <p:cNvSpPr>
            <a:spLocks noChangeShapeType="1"/>
          </p:cNvSpPr>
          <p:nvPr/>
        </p:nvSpPr>
        <p:spPr bwMode="auto">
          <a:xfrm>
            <a:off x="4856285" y="2463800"/>
            <a:ext cx="224204" cy="15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91" name="Line 1051"/>
          <p:cNvSpPr>
            <a:spLocks noChangeShapeType="1"/>
          </p:cNvSpPr>
          <p:nvPr/>
        </p:nvSpPr>
        <p:spPr bwMode="auto">
          <a:xfrm flipV="1">
            <a:off x="4850423" y="2944814"/>
            <a:ext cx="243254" cy="317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92" name="Line 1052"/>
          <p:cNvSpPr>
            <a:spLocks noChangeShapeType="1"/>
          </p:cNvSpPr>
          <p:nvPr/>
        </p:nvSpPr>
        <p:spPr bwMode="auto">
          <a:xfrm flipV="1">
            <a:off x="4875336" y="3373439"/>
            <a:ext cx="253511" cy="317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93" name="Rectangle 1053"/>
          <p:cNvSpPr>
            <a:spLocks noChangeArrowheads="1"/>
          </p:cNvSpPr>
          <p:nvPr/>
        </p:nvSpPr>
        <p:spPr bwMode="auto">
          <a:xfrm>
            <a:off x="7132027" y="3146426"/>
            <a:ext cx="724557"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sozial</a:t>
            </a:r>
          </a:p>
        </p:txBody>
      </p:sp>
      <p:sp>
        <p:nvSpPr>
          <p:cNvPr id="36894" name="Rectangle 1054"/>
          <p:cNvSpPr>
            <a:spLocks noChangeArrowheads="1"/>
          </p:cNvSpPr>
          <p:nvPr/>
        </p:nvSpPr>
        <p:spPr bwMode="auto">
          <a:xfrm>
            <a:off x="7132028" y="2290763"/>
            <a:ext cx="116057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informativ</a:t>
            </a:r>
          </a:p>
        </p:txBody>
      </p:sp>
      <p:sp>
        <p:nvSpPr>
          <p:cNvPr id="36895" name="Rectangle 1055"/>
          <p:cNvSpPr>
            <a:spLocks noChangeArrowheads="1"/>
          </p:cNvSpPr>
          <p:nvPr/>
        </p:nvSpPr>
        <p:spPr bwMode="auto">
          <a:xfrm>
            <a:off x="7132027" y="2732088"/>
            <a:ext cx="1057982"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technisch</a:t>
            </a:r>
          </a:p>
        </p:txBody>
      </p:sp>
      <p:sp>
        <p:nvSpPr>
          <p:cNvPr id="36896" name="Line 1056"/>
          <p:cNvSpPr>
            <a:spLocks noChangeShapeType="1"/>
          </p:cNvSpPr>
          <p:nvPr/>
        </p:nvSpPr>
        <p:spPr bwMode="auto">
          <a:xfrm>
            <a:off x="6871189" y="2446338"/>
            <a:ext cx="0" cy="1320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36897" name="Line 1057"/>
          <p:cNvSpPr>
            <a:spLocks noChangeShapeType="1"/>
          </p:cNvSpPr>
          <p:nvPr/>
        </p:nvSpPr>
        <p:spPr bwMode="auto">
          <a:xfrm>
            <a:off x="6900497" y="2455863"/>
            <a:ext cx="2667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98" name="Line 1058"/>
          <p:cNvSpPr>
            <a:spLocks noChangeShapeType="1"/>
          </p:cNvSpPr>
          <p:nvPr/>
        </p:nvSpPr>
        <p:spPr bwMode="auto">
          <a:xfrm>
            <a:off x="6896100" y="2930525"/>
            <a:ext cx="269631" cy="1588"/>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899" name="Line 1059"/>
          <p:cNvSpPr>
            <a:spLocks noChangeShapeType="1"/>
          </p:cNvSpPr>
          <p:nvPr/>
        </p:nvSpPr>
        <p:spPr bwMode="auto">
          <a:xfrm>
            <a:off x="6897566" y="3335339"/>
            <a:ext cx="257908" cy="1587"/>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00" name="Rectangle 1060"/>
          <p:cNvSpPr>
            <a:spLocks noChangeArrowheads="1"/>
          </p:cNvSpPr>
          <p:nvPr/>
        </p:nvSpPr>
        <p:spPr bwMode="auto">
          <a:xfrm>
            <a:off x="7132027" y="3579813"/>
            <a:ext cx="839974"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ethisch</a:t>
            </a:r>
          </a:p>
        </p:txBody>
      </p:sp>
      <p:sp>
        <p:nvSpPr>
          <p:cNvPr id="36901" name="Line 1061"/>
          <p:cNvSpPr>
            <a:spLocks noChangeShapeType="1"/>
          </p:cNvSpPr>
          <p:nvPr/>
        </p:nvSpPr>
        <p:spPr bwMode="auto">
          <a:xfrm>
            <a:off x="6910754" y="3754438"/>
            <a:ext cx="2667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02" name="Line 1062"/>
          <p:cNvSpPr>
            <a:spLocks noChangeShapeType="1"/>
          </p:cNvSpPr>
          <p:nvPr/>
        </p:nvSpPr>
        <p:spPr bwMode="auto">
          <a:xfrm>
            <a:off x="3330820" y="1965326"/>
            <a:ext cx="0" cy="307975"/>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de-DE"/>
          </a:p>
        </p:txBody>
      </p:sp>
      <p:sp>
        <p:nvSpPr>
          <p:cNvPr id="36903" name="Line 1063"/>
          <p:cNvSpPr>
            <a:spLocks noChangeShapeType="1"/>
          </p:cNvSpPr>
          <p:nvPr/>
        </p:nvSpPr>
        <p:spPr bwMode="auto">
          <a:xfrm>
            <a:off x="5618285" y="1958976"/>
            <a:ext cx="0" cy="307975"/>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de-DE"/>
          </a:p>
        </p:txBody>
      </p:sp>
      <p:sp>
        <p:nvSpPr>
          <p:cNvPr id="36904" name="Line 1064"/>
          <p:cNvSpPr>
            <a:spLocks noChangeShapeType="1"/>
          </p:cNvSpPr>
          <p:nvPr/>
        </p:nvSpPr>
        <p:spPr bwMode="auto">
          <a:xfrm>
            <a:off x="7735766" y="1978026"/>
            <a:ext cx="0" cy="307975"/>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de-DE"/>
          </a:p>
        </p:txBody>
      </p:sp>
      <p:sp>
        <p:nvSpPr>
          <p:cNvPr id="36905" name="Rectangle 1065"/>
          <p:cNvSpPr>
            <a:spLocks noChangeArrowheads="1"/>
          </p:cNvSpPr>
          <p:nvPr/>
        </p:nvSpPr>
        <p:spPr bwMode="auto">
          <a:xfrm>
            <a:off x="2511669" y="4365625"/>
            <a:ext cx="3630802" cy="462307"/>
          </a:xfrm>
          <a:prstGeom prst="rect">
            <a:avLst/>
          </a:prstGeom>
          <a:noFill/>
          <a:ln>
            <a:noFill/>
          </a:ln>
        </p:spPr>
        <p:txBody>
          <a:bodyPr wrap="none" lIns="92075" tIns="46038" rIns="92075" bIns="46038">
            <a:spAutoFit/>
          </a:bodyPr>
          <a:lstStyle/>
          <a:p>
            <a:pPr eaLnBrk="0" hangingPunct="0"/>
            <a:r>
              <a:rPr lang="de-DE" sz="2400" b="1" dirty="0">
                <a:solidFill>
                  <a:schemeClr val="bg2">
                    <a:lumMod val="20000"/>
                    <a:lumOff val="80000"/>
                  </a:schemeClr>
                </a:solidFill>
                <a:latin typeface="Times New Roman" pitchFamily="18" charset="0"/>
              </a:rPr>
              <a:t>Notwendige Kompetenzen</a:t>
            </a:r>
          </a:p>
        </p:txBody>
      </p:sp>
      <p:sp>
        <p:nvSpPr>
          <p:cNvPr id="36906" name="Rectangle 1066"/>
          <p:cNvSpPr>
            <a:spLocks noChangeArrowheads="1"/>
          </p:cNvSpPr>
          <p:nvPr/>
        </p:nvSpPr>
        <p:spPr bwMode="auto">
          <a:xfrm>
            <a:off x="3516923" y="4876801"/>
            <a:ext cx="1442703" cy="1754969"/>
          </a:xfrm>
          <a:prstGeom prst="rect">
            <a:avLst/>
          </a:prstGeom>
          <a:noFill/>
          <a:ln>
            <a:noFill/>
          </a:ln>
        </p:spPr>
        <p:txBody>
          <a:bodyPr wrap="none" lIns="92075" tIns="46038" rIns="92075" bIns="46038">
            <a:spAutoFit/>
          </a:bodyPr>
          <a:lstStyle/>
          <a:p>
            <a:pPr marL="190500" indent="-190500" eaLnBrk="0" hangingPunct="0">
              <a:buFontTx/>
              <a:buChar char="•"/>
            </a:pPr>
            <a:r>
              <a:rPr lang="de-DE" b="0">
                <a:latin typeface="Times New Roman" pitchFamily="18" charset="0"/>
              </a:rPr>
              <a:t>Technische</a:t>
            </a:r>
          </a:p>
          <a:p>
            <a:pPr marL="190500" indent="-190500" eaLnBrk="0" hangingPunct="0">
              <a:buFontTx/>
              <a:buChar char="•"/>
            </a:pPr>
            <a:r>
              <a:rPr lang="de-DE" b="0">
                <a:latin typeface="Times New Roman" pitchFamily="18" charset="0"/>
              </a:rPr>
              <a:t>Soziale </a:t>
            </a:r>
          </a:p>
          <a:p>
            <a:pPr marL="190500" indent="-190500" eaLnBrk="0" hangingPunct="0">
              <a:buFontTx/>
              <a:buChar char="•"/>
            </a:pPr>
            <a:r>
              <a:rPr lang="de-DE" b="0">
                <a:latin typeface="Times New Roman" pitchFamily="18" charset="0"/>
              </a:rPr>
              <a:t>Kulturelle</a:t>
            </a:r>
          </a:p>
          <a:p>
            <a:pPr marL="190500" indent="-190500" eaLnBrk="0" hangingPunct="0">
              <a:buFontTx/>
              <a:buChar char="•"/>
            </a:pPr>
            <a:r>
              <a:rPr lang="de-DE" b="0">
                <a:latin typeface="Times New Roman" pitchFamily="18" charset="0"/>
              </a:rPr>
              <a:t>Reflexive</a:t>
            </a:r>
          </a:p>
          <a:p>
            <a:pPr marL="190500" indent="-190500" eaLnBrk="0" hangingPunct="0">
              <a:buFontTx/>
              <a:buChar char="•"/>
            </a:pPr>
            <a:r>
              <a:rPr lang="de-DE" b="0">
                <a:latin typeface="Times New Roman" pitchFamily="18" charset="0"/>
              </a:rPr>
              <a:t>Emotionale</a:t>
            </a:r>
          </a:p>
          <a:p>
            <a:pPr marL="190500" indent="-190500" eaLnBrk="0" hangingPunct="0">
              <a:buFontTx/>
              <a:buChar char="•"/>
            </a:pPr>
            <a:r>
              <a:rPr lang="de-DE" b="0">
                <a:latin typeface="Times New Roman" pitchFamily="18" charset="0"/>
              </a:rPr>
              <a:t>Sinnliche</a:t>
            </a:r>
          </a:p>
        </p:txBody>
      </p:sp>
      <p:sp>
        <p:nvSpPr>
          <p:cNvPr id="36907" name="Rectangle 1067"/>
          <p:cNvSpPr>
            <a:spLocks noChangeArrowheads="1"/>
          </p:cNvSpPr>
          <p:nvPr/>
        </p:nvSpPr>
        <p:spPr bwMode="auto">
          <a:xfrm>
            <a:off x="2823797" y="3581401"/>
            <a:ext cx="916918" cy="369974"/>
          </a:xfrm>
          <a:prstGeom prst="rect">
            <a:avLst/>
          </a:prstGeom>
          <a:noFill/>
          <a:ln>
            <a:noFill/>
          </a:ln>
        </p:spPr>
        <p:txBody>
          <a:bodyPr wrap="none" lIns="92075" tIns="46038" rIns="92075" bIns="46038">
            <a:spAutoFit/>
          </a:bodyPr>
          <a:lstStyle/>
          <a:p>
            <a:pPr eaLnBrk="0" hangingPunct="0"/>
            <a:r>
              <a:rPr lang="de-DE" sz="1800" b="0">
                <a:latin typeface="Times New Roman" pitchFamily="18" charset="0"/>
              </a:rPr>
              <a:t>sinnlich</a:t>
            </a:r>
          </a:p>
        </p:txBody>
      </p:sp>
      <p:sp>
        <p:nvSpPr>
          <p:cNvPr id="36908" name="Line 1068"/>
          <p:cNvSpPr>
            <a:spLocks noChangeShapeType="1"/>
          </p:cNvSpPr>
          <p:nvPr/>
        </p:nvSpPr>
        <p:spPr bwMode="auto">
          <a:xfrm>
            <a:off x="2584939" y="3786189"/>
            <a:ext cx="263769" cy="3175"/>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09" name="Line 1069"/>
          <p:cNvSpPr>
            <a:spLocks noChangeShapeType="1"/>
          </p:cNvSpPr>
          <p:nvPr/>
        </p:nvSpPr>
        <p:spPr bwMode="auto">
          <a:xfrm>
            <a:off x="1447800" y="3644900"/>
            <a:ext cx="1085850" cy="762000"/>
          </a:xfrm>
          <a:prstGeom prst="line">
            <a:avLst/>
          </a:prstGeom>
          <a:noFill/>
          <a:ln w="57150">
            <a:solidFill>
              <a:schemeClr val="accent1">
                <a:lumMod val="40000"/>
                <a:lumOff val="60000"/>
              </a:schemeClr>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10" name="Line 1070"/>
          <p:cNvSpPr>
            <a:spLocks noChangeShapeType="1"/>
          </p:cNvSpPr>
          <p:nvPr/>
        </p:nvSpPr>
        <p:spPr bwMode="auto">
          <a:xfrm>
            <a:off x="3840774" y="3600451"/>
            <a:ext cx="139211" cy="765175"/>
          </a:xfrm>
          <a:prstGeom prst="line">
            <a:avLst/>
          </a:prstGeom>
          <a:noFill/>
          <a:ln w="57150">
            <a:solidFill>
              <a:schemeClr val="accent1">
                <a:lumMod val="40000"/>
                <a:lumOff val="60000"/>
              </a:schemeClr>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11" name="Line 1071"/>
          <p:cNvSpPr>
            <a:spLocks noChangeShapeType="1"/>
          </p:cNvSpPr>
          <p:nvPr/>
        </p:nvSpPr>
        <p:spPr bwMode="auto">
          <a:xfrm flipH="1">
            <a:off x="5103935" y="3573463"/>
            <a:ext cx="133350" cy="792162"/>
          </a:xfrm>
          <a:prstGeom prst="line">
            <a:avLst/>
          </a:prstGeom>
          <a:noFill/>
          <a:ln w="57150">
            <a:solidFill>
              <a:schemeClr val="accent1">
                <a:lumMod val="40000"/>
                <a:lumOff val="60000"/>
              </a:schemeClr>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12" name="Line 1072"/>
          <p:cNvSpPr>
            <a:spLocks noChangeShapeType="1"/>
          </p:cNvSpPr>
          <p:nvPr/>
        </p:nvSpPr>
        <p:spPr bwMode="auto">
          <a:xfrm flipH="1">
            <a:off x="5835162" y="3716339"/>
            <a:ext cx="930520" cy="706437"/>
          </a:xfrm>
          <a:prstGeom prst="line">
            <a:avLst/>
          </a:prstGeom>
          <a:noFill/>
          <a:ln w="57150">
            <a:solidFill>
              <a:schemeClr val="accent1">
                <a:lumMod val="40000"/>
                <a:lumOff val="60000"/>
              </a:schemeClr>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de-DE"/>
          </a:p>
        </p:txBody>
      </p:sp>
      <p:sp>
        <p:nvSpPr>
          <p:cNvPr id="36913" name="Rectangle 1073"/>
          <p:cNvSpPr>
            <a:spLocks noChangeArrowheads="1"/>
          </p:cNvSpPr>
          <p:nvPr/>
        </p:nvSpPr>
        <p:spPr bwMode="auto">
          <a:xfrm>
            <a:off x="809111" y="549779"/>
            <a:ext cx="7525778" cy="646973"/>
          </a:xfrm>
          <a:prstGeom prst="rect">
            <a:avLst/>
          </a:prstGeom>
          <a:noFill/>
          <a:ln>
            <a:noFill/>
          </a:ln>
        </p:spPr>
        <p:txBody>
          <a:bodyPr wrap="none" lIns="92075" tIns="46038" rIns="92075" bIns="46038">
            <a:spAutoFit/>
          </a:bodyPr>
          <a:lstStyle/>
          <a:p>
            <a:pPr eaLnBrk="0" hangingPunct="0"/>
            <a:r>
              <a:rPr lang="de-DE" sz="3600" b="1" dirty="0" smtClean="0">
                <a:latin typeface="Times New Roman" pitchFamily="18" charset="0"/>
              </a:rPr>
              <a:t>Dimensionen von </a:t>
            </a:r>
            <a:r>
              <a:rPr lang="de-DE" sz="3600" b="1" dirty="0">
                <a:latin typeface="Times New Roman" pitchFamily="18" charset="0"/>
              </a:rPr>
              <a:t>Drogenmündigkeit </a:t>
            </a:r>
          </a:p>
        </p:txBody>
      </p:sp>
    </p:spTree>
    <p:extLst>
      <p:ext uri="{BB962C8B-B14F-4D97-AF65-F5344CB8AC3E}">
        <p14:creationId xmlns:p14="http://schemas.microsoft.com/office/powerpoint/2010/main" val="1805471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29</a:t>
            </a:fld>
            <a:endParaRPr lang="de-DE"/>
          </a:p>
        </p:txBody>
      </p:sp>
      <p:sp>
        <p:nvSpPr>
          <p:cNvPr id="2" name="Textfeld 1"/>
          <p:cNvSpPr txBox="1"/>
          <p:nvPr/>
        </p:nvSpPr>
        <p:spPr>
          <a:xfrm>
            <a:off x="2267744" y="772259"/>
            <a:ext cx="4175759" cy="584775"/>
          </a:xfrm>
          <a:prstGeom prst="rect">
            <a:avLst/>
          </a:prstGeom>
          <a:noFill/>
        </p:spPr>
        <p:txBody>
          <a:bodyPr wrap="none" rtlCol="0">
            <a:spAutoFit/>
          </a:bodyPr>
          <a:lstStyle/>
          <a:p>
            <a:r>
              <a:rPr lang="de-DE" sz="3200" b="1" dirty="0" smtClean="0"/>
              <a:t>Der Genuss von Drogen</a:t>
            </a:r>
            <a:endParaRPr lang="de-DE" sz="3200" b="1" dirty="0"/>
          </a:p>
        </p:txBody>
      </p:sp>
      <p:sp>
        <p:nvSpPr>
          <p:cNvPr id="6" name="Textfeld 5"/>
          <p:cNvSpPr txBox="1"/>
          <p:nvPr/>
        </p:nvSpPr>
        <p:spPr>
          <a:xfrm>
            <a:off x="539552" y="1556792"/>
            <a:ext cx="8280920" cy="3539430"/>
          </a:xfrm>
          <a:prstGeom prst="rect">
            <a:avLst/>
          </a:prstGeom>
          <a:noFill/>
        </p:spPr>
        <p:txBody>
          <a:bodyPr wrap="square" rtlCol="0">
            <a:spAutoFit/>
          </a:bodyPr>
          <a:lstStyle/>
          <a:p>
            <a:pPr marL="457200" indent="-457200">
              <a:buClr>
                <a:srgbClr val="FFC000"/>
              </a:buClr>
              <a:buFont typeface="Wingdings" pitchFamily="2" charset="2"/>
              <a:buChar char="l"/>
            </a:pPr>
            <a:r>
              <a:rPr lang="de-DE" sz="2800" dirty="0" smtClean="0"/>
              <a:t>Gibt dem Drogenkonsum Limits (wann hat Genuss tatsächlich eine Chance), </a:t>
            </a:r>
          </a:p>
          <a:p>
            <a:pPr marL="457200" indent="-457200">
              <a:buClr>
                <a:srgbClr val="FFC000"/>
              </a:buClr>
              <a:buFont typeface="Wingdings" pitchFamily="2" charset="2"/>
              <a:buChar char="l"/>
            </a:pPr>
            <a:r>
              <a:rPr lang="de-DE" sz="2800" dirty="0" smtClean="0"/>
              <a:t>Erfordert </a:t>
            </a:r>
            <a:r>
              <a:rPr lang="de-DE" sz="2800" dirty="0" err="1" smtClean="0"/>
              <a:t>Gedachtsamkeit</a:t>
            </a:r>
            <a:r>
              <a:rPr lang="de-DE" sz="2800" dirty="0" smtClean="0"/>
              <a:t> (entsteht nicht nebenbei, sondern durch ausdrückliche Zuwendung  zum Konsumakt mit Vor- und Nachbereitung),</a:t>
            </a:r>
          </a:p>
          <a:p>
            <a:pPr marL="457200" indent="-457200">
              <a:buClr>
                <a:srgbClr val="FFC000"/>
              </a:buClr>
              <a:buFont typeface="Wingdings" pitchFamily="2" charset="2"/>
              <a:buChar char="l"/>
            </a:pPr>
            <a:r>
              <a:rPr lang="de-DE" sz="2800" dirty="0" smtClean="0"/>
              <a:t>Verlangsamt den Konsum,</a:t>
            </a:r>
          </a:p>
          <a:p>
            <a:pPr marL="457200" indent="-457200">
              <a:buClr>
                <a:srgbClr val="FFC000"/>
              </a:buClr>
              <a:buFont typeface="Wingdings" pitchFamily="2" charset="2"/>
              <a:buChar char="l"/>
            </a:pPr>
            <a:r>
              <a:rPr lang="de-DE" sz="2800" dirty="0" smtClean="0"/>
              <a:t>Ist unvereinbar mit Regelmäßigkeit, Alltäglichkeit,  Gewohnheit, ausufernden Mengen. </a:t>
            </a:r>
            <a:endParaRPr lang="de-DE" sz="2800" dirty="0"/>
          </a:p>
        </p:txBody>
      </p:sp>
      <p:sp>
        <p:nvSpPr>
          <p:cNvPr id="7" name="Textfeld 6"/>
          <p:cNvSpPr txBox="1"/>
          <p:nvPr/>
        </p:nvSpPr>
        <p:spPr>
          <a:xfrm>
            <a:off x="683568" y="5661248"/>
            <a:ext cx="8695329" cy="369332"/>
          </a:xfrm>
          <a:prstGeom prst="rect">
            <a:avLst/>
          </a:prstGeom>
          <a:noFill/>
        </p:spPr>
        <p:txBody>
          <a:bodyPr wrap="none" rtlCol="0">
            <a:spAutoFit/>
          </a:bodyPr>
          <a:lstStyle/>
          <a:p>
            <a:r>
              <a:rPr lang="de-DE" dirty="0" smtClean="0"/>
              <a:t>Viele Drogenprobleme gäbe es nicht, wenn die Menschen Drogen genießen lernen würden</a:t>
            </a:r>
            <a:endParaRPr lang="de-DE" dirty="0"/>
          </a:p>
        </p:txBody>
      </p:sp>
    </p:spTree>
    <p:extLst>
      <p:ext uri="{BB962C8B-B14F-4D97-AF65-F5344CB8AC3E}">
        <p14:creationId xmlns:p14="http://schemas.microsoft.com/office/powerpoint/2010/main" val="388322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3</a:t>
            </a:fld>
            <a:endParaRPr lang="de-DE"/>
          </a:p>
        </p:txBody>
      </p:sp>
      <p:sp>
        <p:nvSpPr>
          <p:cNvPr id="3" name="Titel 2"/>
          <p:cNvSpPr>
            <a:spLocks noGrp="1"/>
          </p:cNvSpPr>
          <p:nvPr>
            <p:ph type="ctrTitle"/>
          </p:nvPr>
        </p:nvSpPr>
        <p:spPr>
          <a:xfrm>
            <a:off x="685800" y="404664"/>
            <a:ext cx="7772400" cy="5472608"/>
          </a:xfrm>
        </p:spPr>
        <p:txBody>
          <a:bodyPr>
            <a:noAutofit/>
          </a:bodyPr>
          <a:lstStyle/>
          <a:p>
            <a:r>
              <a:rPr lang="de-DE" sz="6000" b="1" dirty="0" smtClean="0"/>
              <a:t>Die Medizin:</a:t>
            </a:r>
            <a:br>
              <a:rPr lang="de-DE" sz="6000" b="1" dirty="0" smtClean="0"/>
            </a:br>
            <a:r>
              <a:rPr lang="de-DE" sz="6000" b="1" dirty="0" smtClean="0"/>
              <a:t> Definitionsmacht im Diskurs über </a:t>
            </a:r>
            <a:br>
              <a:rPr lang="de-DE" sz="6000" b="1" dirty="0" smtClean="0"/>
            </a:br>
            <a:r>
              <a:rPr lang="de-DE" sz="6000" b="1" dirty="0" smtClean="0"/>
              <a:t>psycho-aktive Substanzen (Drogen)</a:t>
            </a:r>
            <a:endParaRPr lang="de-DE" sz="6000" b="1" dirty="0"/>
          </a:p>
        </p:txBody>
      </p:sp>
    </p:spTree>
    <p:extLst>
      <p:ext uri="{BB962C8B-B14F-4D97-AF65-F5344CB8AC3E}">
        <p14:creationId xmlns:p14="http://schemas.microsoft.com/office/powerpoint/2010/main" val="3736009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30</a:t>
            </a:fld>
            <a:endParaRPr lang="de-DE" dirty="0"/>
          </a:p>
        </p:txBody>
      </p:sp>
      <p:sp>
        <p:nvSpPr>
          <p:cNvPr id="3" name="Titel 2"/>
          <p:cNvSpPr>
            <a:spLocks noGrp="1"/>
          </p:cNvSpPr>
          <p:nvPr>
            <p:ph type="ctrTitle"/>
          </p:nvPr>
        </p:nvSpPr>
        <p:spPr>
          <a:xfrm>
            <a:off x="323528" y="404664"/>
            <a:ext cx="8420472" cy="5688632"/>
          </a:xfrm>
        </p:spPr>
        <p:txBody>
          <a:bodyPr>
            <a:noAutofit/>
          </a:bodyPr>
          <a:lstStyle/>
          <a:p>
            <a:r>
              <a:rPr lang="de-DE" sz="6600" b="1" dirty="0" smtClean="0">
                <a:solidFill>
                  <a:srgbClr val="FFC000"/>
                </a:solidFill>
              </a:rPr>
              <a:t>„Weniger ist genussvoller“</a:t>
            </a:r>
            <a:br>
              <a:rPr lang="de-DE" sz="6600" b="1" dirty="0" smtClean="0">
                <a:solidFill>
                  <a:srgbClr val="FFC000"/>
                </a:solidFill>
              </a:rPr>
            </a:br>
            <a:r>
              <a:rPr lang="de-DE" sz="6600" b="1" dirty="0" smtClean="0">
                <a:solidFill>
                  <a:srgbClr val="FFC000"/>
                </a:solidFill>
              </a:rPr>
              <a:t>statt</a:t>
            </a:r>
            <a:br>
              <a:rPr lang="de-DE" sz="6600" b="1" dirty="0" smtClean="0">
                <a:solidFill>
                  <a:srgbClr val="FFC000"/>
                </a:solidFill>
              </a:rPr>
            </a:br>
            <a:r>
              <a:rPr lang="de-DE" sz="6600" b="1" dirty="0" smtClean="0">
                <a:solidFill>
                  <a:srgbClr val="FFC000"/>
                </a:solidFill>
              </a:rPr>
              <a:t>„Größer, Schneller und riskanter,, </a:t>
            </a:r>
            <a:endParaRPr lang="de-DE" sz="6600" b="1" dirty="0">
              <a:solidFill>
                <a:srgbClr val="FFC000"/>
              </a:solidFill>
            </a:endParaRPr>
          </a:p>
        </p:txBody>
      </p:sp>
    </p:spTree>
    <p:extLst>
      <p:ext uri="{BB962C8B-B14F-4D97-AF65-F5344CB8AC3E}">
        <p14:creationId xmlns:p14="http://schemas.microsoft.com/office/powerpoint/2010/main" val="2467432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31</a:t>
            </a:fld>
            <a:endParaRPr lang="de-DE"/>
          </a:p>
        </p:txBody>
      </p:sp>
      <p:sp>
        <p:nvSpPr>
          <p:cNvPr id="7" name="Textfeld 6"/>
          <p:cNvSpPr txBox="1"/>
          <p:nvPr/>
        </p:nvSpPr>
        <p:spPr>
          <a:xfrm>
            <a:off x="539553" y="620688"/>
            <a:ext cx="7992888" cy="3785652"/>
          </a:xfrm>
          <a:prstGeom prst="rect">
            <a:avLst/>
          </a:prstGeom>
          <a:noFill/>
        </p:spPr>
        <p:txBody>
          <a:bodyPr wrap="square" rtlCol="0">
            <a:spAutoFit/>
          </a:bodyPr>
          <a:lstStyle/>
          <a:p>
            <a:pPr algn="ctr"/>
            <a:r>
              <a:rPr lang="de-DE" sz="4000" dirty="0" smtClean="0"/>
              <a:t>Viele Drogenprobleme gäbe es nicht, </a:t>
            </a:r>
          </a:p>
          <a:p>
            <a:pPr algn="ctr"/>
            <a:endParaRPr lang="de-DE" sz="4000" dirty="0" smtClean="0"/>
          </a:p>
          <a:p>
            <a:pPr algn="ctr"/>
            <a:r>
              <a:rPr lang="de-DE" sz="4000" dirty="0" smtClean="0"/>
              <a:t>wenn </a:t>
            </a:r>
          </a:p>
          <a:p>
            <a:pPr algn="ctr"/>
            <a:endParaRPr lang="de-DE" sz="4000" dirty="0" smtClean="0"/>
          </a:p>
          <a:p>
            <a:pPr algn="ctr"/>
            <a:r>
              <a:rPr lang="de-DE" sz="4000" dirty="0" smtClean="0"/>
              <a:t>die Menschen lernen würden,</a:t>
            </a:r>
          </a:p>
          <a:p>
            <a:pPr algn="ctr"/>
            <a:r>
              <a:rPr lang="de-DE" sz="4000" dirty="0" smtClean="0"/>
              <a:t>Drogen zu genießen</a:t>
            </a:r>
            <a:endParaRPr lang="de-DE" sz="4000" dirty="0"/>
          </a:p>
        </p:txBody>
      </p:sp>
      <p:pic>
        <p:nvPicPr>
          <p:cNvPr id="38917" name="Picture 5" descr="C:\Users\barsch\AppData\Local\Microsoft\Windows\Temporary Internet Files\Low\Content.IE5\ZGBYISQ0\MC9004421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292162"/>
            <a:ext cx="2232247" cy="2232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70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4</a:t>
            </a:fld>
            <a:endParaRPr lang="de-DE"/>
          </a:p>
        </p:txBody>
      </p:sp>
      <p:sp>
        <p:nvSpPr>
          <p:cNvPr id="3" name="Titel 2"/>
          <p:cNvSpPr>
            <a:spLocks noGrp="1"/>
          </p:cNvSpPr>
          <p:nvPr>
            <p:ph type="ctrTitle"/>
          </p:nvPr>
        </p:nvSpPr>
        <p:spPr>
          <a:xfrm>
            <a:off x="971600" y="806847"/>
            <a:ext cx="7772400" cy="4854401"/>
          </a:xfrm>
        </p:spPr>
        <p:txBody>
          <a:bodyPr>
            <a:normAutofit/>
          </a:bodyPr>
          <a:lstStyle/>
          <a:p>
            <a:r>
              <a:rPr lang="de-DE" b="1" dirty="0" smtClean="0"/>
              <a:t>1. Folge: Substanzfixierung</a:t>
            </a:r>
            <a:r>
              <a:rPr lang="de-DE" dirty="0" smtClean="0"/>
              <a:t/>
            </a:r>
            <a:br>
              <a:rPr lang="de-DE" dirty="0" smtClean="0"/>
            </a:br>
            <a:r>
              <a:rPr lang="de-DE" dirty="0" smtClean="0"/>
              <a:t>das „Ruhe­ ver­spre­chen­de Sub­stanz-Para­digma“ (</a:t>
            </a:r>
            <a:r>
              <a:rPr lang="de-DE" dirty="0" err="1" smtClean="0"/>
              <a:t>Quensel</a:t>
            </a:r>
            <a:r>
              <a:rPr lang="de-DE" dirty="0" smtClean="0"/>
              <a:t> 1991)</a:t>
            </a:r>
            <a:br>
              <a:rPr lang="de-DE" dirty="0" smtClean="0"/>
            </a:br>
            <a:r>
              <a:rPr lang="de-DE" dirty="0" smtClean="0"/>
              <a:t>=</a:t>
            </a:r>
            <a:br>
              <a:rPr lang="de-DE" dirty="0" smtClean="0"/>
            </a:br>
            <a:r>
              <a:rPr lang="de-DE" dirty="0" smtClean="0"/>
              <a:t>Fokus allein </a:t>
            </a:r>
            <a:r>
              <a:rPr lang="de-DE" dirty="0"/>
              <a:t>auf die </a:t>
            </a:r>
            <a:r>
              <a:rPr lang="de-DE" dirty="0" err="1"/>
              <a:t>sub­stanz</a:t>
            </a:r>
            <a:r>
              <a:rPr lang="de-DE" dirty="0" smtClean="0"/>
              <a:t>­-  be­zogene</a:t>
            </a:r>
            <a:r>
              <a:rPr lang="de-DE" dirty="0"/>
              <a:t>, mate­rielle Seite </a:t>
            </a:r>
            <a:r>
              <a:rPr lang="de-DE" dirty="0" smtClean="0"/>
              <a:t>(Pharmakologie) </a:t>
            </a:r>
            <a:endParaRPr lang="de-DE" dirty="0"/>
          </a:p>
        </p:txBody>
      </p:sp>
    </p:spTree>
    <p:extLst>
      <p:ext uri="{BB962C8B-B14F-4D97-AF65-F5344CB8AC3E}">
        <p14:creationId xmlns:p14="http://schemas.microsoft.com/office/powerpoint/2010/main" val="2971267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5</a:t>
            </a:fld>
            <a:endParaRPr lang="de-DE"/>
          </a:p>
        </p:txBody>
      </p:sp>
      <p:sp>
        <p:nvSpPr>
          <p:cNvPr id="2" name="Textfeld 1"/>
          <p:cNvSpPr txBox="1"/>
          <p:nvPr/>
        </p:nvSpPr>
        <p:spPr>
          <a:xfrm>
            <a:off x="2555776" y="548680"/>
            <a:ext cx="184731" cy="369332"/>
          </a:xfrm>
          <a:prstGeom prst="rect">
            <a:avLst/>
          </a:prstGeom>
          <a:noFill/>
        </p:spPr>
        <p:txBody>
          <a:bodyPr wrap="none" rtlCol="0">
            <a:spAutoFit/>
          </a:bodyPr>
          <a:lstStyle/>
          <a:p>
            <a:endParaRPr lang="de-DE" dirty="0"/>
          </a:p>
        </p:txBody>
      </p:sp>
      <p:sp>
        <p:nvSpPr>
          <p:cNvPr id="7" name="Textfeld 6"/>
          <p:cNvSpPr txBox="1"/>
          <p:nvPr/>
        </p:nvSpPr>
        <p:spPr>
          <a:xfrm>
            <a:off x="2625602" y="332656"/>
            <a:ext cx="3964803" cy="707886"/>
          </a:xfrm>
          <a:prstGeom prst="rect">
            <a:avLst/>
          </a:prstGeom>
          <a:noFill/>
        </p:spPr>
        <p:txBody>
          <a:bodyPr wrap="none" rtlCol="0">
            <a:spAutoFit/>
          </a:bodyPr>
          <a:lstStyle/>
          <a:p>
            <a:r>
              <a:rPr lang="de-DE" sz="4000" b="1" dirty="0" smtClean="0"/>
              <a:t>Substanzfixierung</a:t>
            </a:r>
            <a:endParaRPr lang="de-DE" sz="4000" dirty="0"/>
          </a:p>
        </p:txBody>
      </p:sp>
      <p:sp>
        <p:nvSpPr>
          <p:cNvPr id="9" name="Textfeld 8"/>
          <p:cNvSpPr txBox="1"/>
          <p:nvPr/>
        </p:nvSpPr>
        <p:spPr>
          <a:xfrm>
            <a:off x="467544" y="1185714"/>
            <a:ext cx="8280919" cy="2677656"/>
          </a:xfrm>
          <a:prstGeom prst="rect">
            <a:avLst/>
          </a:prstGeom>
          <a:noFill/>
          <a:ln w="3175">
            <a:solidFill>
              <a:schemeClr val="tx1"/>
            </a:solidFill>
            <a:prstDash val="sysDot"/>
          </a:ln>
        </p:spPr>
        <p:txBody>
          <a:bodyPr wrap="square" rtlCol="0">
            <a:spAutoFit/>
          </a:bodyPr>
          <a:lstStyle/>
          <a:p>
            <a:pPr marL="457200" indent="-457200">
              <a:buClr>
                <a:srgbClr val="FFC000"/>
              </a:buClr>
              <a:buFont typeface="Wingdings" pitchFamily="2" charset="2"/>
              <a:buChar char="l"/>
            </a:pPr>
            <a:r>
              <a:rPr lang="de-DE" sz="2800" dirty="0" smtClean="0"/>
              <a:t>Das Interesse zirkuliert ausschließlich um die chemisch-pharmakologischen Effekte bestimmter Substanzen und</a:t>
            </a:r>
          </a:p>
          <a:p>
            <a:pPr marL="457200" indent="-457200">
              <a:buClr>
                <a:srgbClr val="FFC000"/>
              </a:buClr>
              <a:buFont typeface="Wingdings" pitchFamily="2" charset="2"/>
              <a:buChar char="l"/>
            </a:pPr>
            <a:r>
              <a:rPr lang="de-DE" sz="2800" dirty="0" smtClean="0"/>
              <a:t>wie sie erkrankungsfördernd wirken. </a:t>
            </a:r>
          </a:p>
          <a:p>
            <a:pPr marL="457200" indent="-457200">
              <a:buClr>
                <a:srgbClr val="FFC000"/>
              </a:buClr>
              <a:buFont typeface="Wingdings" pitchFamily="2" charset="2"/>
              <a:buChar char="l"/>
            </a:pPr>
            <a:r>
              <a:rPr lang="de-DE" sz="2800" dirty="0" smtClean="0"/>
              <a:t>Drogenkonsum auf eine reine Input-Output-Logik reduziert.</a:t>
            </a:r>
            <a:endParaRPr lang="de-DE" sz="2800" dirty="0"/>
          </a:p>
        </p:txBody>
      </p:sp>
      <p:sp>
        <p:nvSpPr>
          <p:cNvPr id="10" name="Textfeld 9"/>
          <p:cNvSpPr txBox="1"/>
          <p:nvPr/>
        </p:nvSpPr>
        <p:spPr>
          <a:xfrm>
            <a:off x="1115615" y="4653136"/>
            <a:ext cx="6984776" cy="1384995"/>
          </a:xfrm>
          <a:prstGeom prst="rect">
            <a:avLst/>
          </a:prstGeom>
          <a:noFill/>
        </p:spPr>
        <p:txBody>
          <a:bodyPr wrap="square" rtlCol="0">
            <a:spAutoFit/>
          </a:bodyPr>
          <a:lstStyle/>
          <a:p>
            <a:pPr algn="ctr"/>
            <a:r>
              <a:rPr lang="de-DE" sz="2800" dirty="0"/>
              <a:t>D</a:t>
            </a:r>
            <a:r>
              <a:rPr lang="de-DE" sz="2800" dirty="0" smtClean="0"/>
              <a:t>er konsumierende Mensch ist mit seinem eigensinnigen Tun und Handeln vollständig  aus dem Blick verschwunden!</a:t>
            </a:r>
            <a:endParaRPr lang="de-DE" sz="2800" dirty="0"/>
          </a:p>
        </p:txBody>
      </p:sp>
      <p:sp>
        <p:nvSpPr>
          <p:cNvPr id="11" name="Pfeil nach unten 10"/>
          <p:cNvSpPr/>
          <p:nvPr/>
        </p:nvSpPr>
        <p:spPr>
          <a:xfrm>
            <a:off x="6166378" y="3476104"/>
            <a:ext cx="1296143" cy="1296144"/>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7336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1628800"/>
            <a:ext cx="7772400" cy="3528392"/>
          </a:xfrm>
        </p:spPr>
        <p:txBody>
          <a:bodyPr>
            <a:noAutofit/>
          </a:bodyPr>
          <a:lstStyle/>
          <a:p>
            <a:r>
              <a:rPr lang="de-DE" sz="8000" b="1" dirty="0" smtClean="0">
                <a:solidFill>
                  <a:srgbClr val="FFC000"/>
                </a:solidFill>
              </a:rPr>
              <a:t>Wer trinkt schon</a:t>
            </a:r>
            <a:br>
              <a:rPr lang="de-DE" sz="8000" b="1" dirty="0" smtClean="0">
                <a:solidFill>
                  <a:srgbClr val="FFC000"/>
                </a:solidFill>
              </a:rPr>
            </a:br>
            <a:r>
              <a:rPr lang="de-DE" sz="8000" b="1" dirty="0" smtClean="0">
                <a:solidFill>
                  <a:srgbClr val="FFC000"/>
                </a:solidFill>
              </a:rPr>
              <a:t/>
            </a:r>
            <a:br>
              <a:rPr lang="de-DE" sz="8000" b="1" dirty="0" smtClean="0">
                <a:solidFill>
                  <a:srgbClr val="FFC000"/>
                </a:solidFill>
              </a:rPr>
            </a:br>
            <a:r>
              <a:rPr lang="de-DE" sz="8000" b="1" dirty="0" smtClean="0">
                <a:solidFill>
                  <a:srgbClr val="FFC000"/>
                </a:solidFill>
              </a:rPr>
              <a:t> C₂H₅OH</a:t>
            </a:r>
            <a:endParaRPr lang="de-DE" sz="8000" b="1" dirty="0">
              <a:solidFill>
                <a:srgbClr val="FFC000"/>
              </a:solidFill>
            </a:endParaRPr>
          </a:p>
        </p:txBody>
      </p:sp>
      <p:pic>
        <p:nvPicPr>
          <p:cNvPr id="1027" name="Picture 3" descr="C:\Users\barsch\AppData\Local\Microsoft\Windows\Temporary Internet Files\Low\Content.IE5\LEOY24CH\MC9004348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708920"/>
            <a:ext cx="3168352" cy="3816424"/>
          </a:xfrm>
          <a:prstGeom prst="rect">
            <a:avLst/>
          </a:prstGeom>
          <a:noFill/>
          <a:extLst>
            <a:ext uri="{909E8E84-426E-40DD-AFC4-6F175D3DCCD1}">
              <a14:hiddenFill xmlns:a14="http://schemas.microsoft.com/office/drawing/2010/main">
                <a:solidFill>
                  <a:srgbClr val="FFFFFF"/>
                </a:solidFill>
              </a14:hiddenFill>
            </a:ext>
          </a:extLst>
        </p:spPr>
      </p:pic>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6</a:t>
            </a:fld>
            <a:endParaRPr lang="de-DE" dirty="0"/>
          </a:p>
        </p:txBody>
      </p:sp>
    </p:spTree>
    <p:extLst>
      <p:ext uri="{BB962C8B-B14F-4D97-AF65-F5344CB8AC3E}">
        <p14:creationId xmlns:p14="http://schemas.microsoft.com/office/powerpoint/2010/main" val="2445798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7</a:t>
            </a:fld>
            <a:endParaRPr lang="de-DE"/>
          </a:p>
        </p:txBody>
      </p:sp>
      <p:sp>
        <p:nvSpPr>
          <p:cNvPr id="2" name="Textfeld 1"/>
          <p:cNvSpPr txBox="1"/>
          <p:nvPr/>
        </p:nvSpPr>
        <p:spPr>
          <a:xfrm>
            <a:off x="2555776" y="548680"/>
            <a:ext cx="184731" cy="369332"/>
          </a:xfrm>
          <a:prstGeom prst="rect">
            <a:avLst/>
          </a:prstGeom>
          <a:noFill/>
        </p:spPr>
        <p:txBody>
          <a:bodyPr wrap="none" rtlCol="0">
            <a:spAutoFit/>
          </a:bodyPr>
          <a:lstStyle/>
          <a:p>
            <a:endParaRPr lang="de-DE" dirty="0"/>
          </a:p>
        </p:txBody>
      </p:sp>
      <p:sp>
        <p:nvSpPr>
          <p:cNvPr id="7" name="Textfeld 6"/>
          <p:cNvSpPr txBox="1"/>
          <p:nvPr/>
        </p:nvSpPr>
        <p:spPr>
          <a:xfrm>
            <a:off x="179512" y="217735"/>
            <a:ext cx="8792535" cy="677108"/>
          </a:xfrm>
          <a:prstGeom prst="rect">
            <a:avLst/>
          </a:prstGeom>
          <a:noFill/>
        </p:spPr>
        <p:txBody>
          <a:bodyPr wrap="none" rtlCol="0">
            <a:spAutoFit/>
          </a:bodyPr>
          <a:lstStyle/>
          <a:p>
            <a:r>
              <a:rPr lang="de-DE" sz="3800" b="1" dirty="0" smtClean="0"/>
              <a:t>2. Folge: Parzellierung des Drogenkonsums</a:t>
            </a:r>
            <a:endParaRPr lang="de-DE" sz="3800" dirty="0"/>
          </a:p>
        </p:txBody>
      </p:sp>
      <p:sp>
        <p:nvSpPr>
          <p:cNvPr id="9" name="Textfeld 8"/>
          <p:cNvSpPr txBox="1"/>
          <p:nvPr/>
        </p:nvSpPr>
        <p:spPr>
          <a:xfrm>
            <a:off x="467544" y="1185714"/>
            <a:ext cx="8280919" cy="2677656"/>
          </a:xfrm>
          <a:prstGeom prst="rect">
            <a:avLst/>
          </a:prstGeom>
          <a:noFill/>
          <a:ln w="3175">
            <a:solidFill>
              <a:schemeClr val="tx1"/>
            </a:solidFill>
            <a:prstDash val="sysDot"/>
          </a:ln>
        </p:spPr>
        <p:txBody>
          <a:bodyPr wrap="square" rtlCol="0">
            <a:spAutoFit/>
          </a:bodyPr>
          <a:lstStyle/>
          <a:p>
            <a:pPr marL="457200" indent="-457200">
              <a:buClr>
                <a:srgbClr val="FFC000"/>
              </a:buClr>
              <a:buFont typeface="Wingdings" pitchFamily="2" charset="2"/>
              <a:buChar char="l"/>
            </a:pPr>
            <a:r>
              <a:rPr lang="de-DE" sz="2800" dirty="0" smtClean="0"/>
              <a:t>Erscheint einzig </a:t>
            </a:r>
            <a:r>
              <a:rPr lang="de-DE" sz="2800" dirty="0"/>
              <a:t>und allein als das Zuführen </a:t>
            </a:r>
            <a:r>
              <a:rPr lang="de-DE" sz="2800" dirty="0" smtClean="0"/>
              <a:t>psycho-aktiv </a:t>
            </a:r>
            <a:r>
              <a:rPr lang="de-DE" sz="2800" dirty="0"/>
              <a:t>wirkender </a:t>
            </a:r>
            <a:r>
              <a:rPr lang="de-DE" sz="2800" dirty="0" smtClean="0"/>
              <a:t>Substanzen. </a:t>
            </a:r>
          </a:p>
          <a:p>
            <a:pPr marL="457200" indent="-457200">
              <a:buClr>
                <a:srgbClr val="FFC000"/>
              </a:buClr>
              <a:buFont typeface="Wingdings" pitchFamily="2" charset="2"/>
              <a:buChar char="l"/>
            </a:pPr>
            <a:r>
              <a:rPr lang="de-DE" sz="2800" dirty="0" smtClean="0"/>
              <a:t>Konsum wird aus all seinen Lebensbezügen herausgerissen.</a:t>
            </a:r>
          </a:p>
          <a:p>
            <a:pPr marL="457200" indent="-457200">
              <a:buClr>
                <a:srgbClr val="FFC000"/>
              </a:buClr>
              <a:buFont typeface="Wingdings" pitchFamily="2" charset="2"/>
              <a:buChar char="l"/>
            </a:pPr>
            <a:r>
              <a:rPr lang="de-DE" sz="2800" dirty="0" smtClean="0"/>
              <a:t>Und kaum </a:t>
            </a:r>
            <a:r>
              <a:rPr lang="de-DE" sz="2800" dirty="0"/>
              <a:t>noch auf die unmittelbaren Lebensumstände </a:t>
            </a:r>
            <a:r>
              <a:rPr lang="de-DE" sz="2800" dirty="0" smtClean="0"/>
              <a:t>bezogen/darin eingeordnet. </a:t>
            </a:r>
            <a:r>
              <a:rPr lang="de-DE" sz="2800" dirty="0"/>
              <a:t> </a:t>
            </a:r>
          </a:p>
        </p:txBody>
      </p:sp>
      <p:sp>
        <p:nvSpPr>
          <p:cNvPr id="10" name="Textfeld 9"/>
          <p:cNvSpPr txBox="1"/>
          <p:nvPr/>
        </p:nvSpPr>
        <p:spPr>
          <a:xfrm>
            <a:off x="467544" y="4180344"/>
            <a:ext cx="8280919" cy="1815882"/>
          </a:xfrm>
          <a:prstGeom prst="rect">
            <a:avLst/>
          </a:prstGeom>
          <a:noFill/>
        </p:spPr>
        <p:txBody>
          <a:bodyPr wrap="square" rtlCol="0">
            <a:spAutoFit/>
          </a:bodyPr>
          <a:lstStyle/>
          <a:p>
            <a:pPr algn="ctr"/>
            <a:r>
              <a:rPr lang="de-DE" sz="2800" dirty="0" smtClean="0"/>
              <a:t>Drogen werden nicht </a:t>
            </a:r>
            <a:r>
              <a:rPr lang="de-DE" sz="2800" dirty="0"/>
              <a:t>nur wegen ihrer chemisch </a:t>
            </a:r>
            <a:r>
              <a:rPr lang="de-DE" sz="2800" dirty="0" smtClean="0"/>
              <a:t>definierbaren Bestandteile kon­sumie­rt, sondern auch wegen damit einhergehender Beziehungsgeflechte</a:t>
            </a:r>
            <a:r>
              <a:rPr lang="de-DE" sz="2800" dirty="0"/>
              <a:t>, Symbole, Funktionen, </a:t>
            </a:r>
            <a:r>
              <a:rPr lang="de-DE" sz="2800" dirty="0" smtClean="0"/>
              <a:t>Erfahrungen, Mythen, etc.</a:t>
            </a:r>
            <a:endParaRPr lang="de-DE" sz="2800" dirty="0"/>
          </a:p>
        </p:txBody>
      </p:sp>
      <p:sp>
        <p:nvSpPr>
          <p:cNvPr id="11" name="Pfeil nach unten 10"/>
          <p:cNvSpPr/>
          <p:nvPr/>
        </p:nvSpPr>
        <p:spPr>
          <a:xfrm>
            <a:off x="7380312" y="3284984"/>
            <a:ext cx="1368151" cy="1073091"/>
          </a:xfrm>
          <a:prstGeom prst="down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1446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8</a:t>
            </a:fld>
            <a:endParaRPr lang="de-DE"/>
          </a:p>
        </p:txBody>
      </p:sp>
      <p:sp>
        <p:nvSpPr>
          <p:cNvPr id="3" name="Titel 2"/>
          <p:cNvSpPr>
            <a:spLocks noGrp="1"/>
          </p:cNvSpPr>
          <p:nvPr>
            <p:ph type="ctrTitle"/>
          </p:nvPr>
        </p:nvSpPr>
        <p:spPr>
          <a:xfrm>
            <a:off x="685800" y="764704"/>
            <a:ext cx="7772400" cy="5184576"/>
          </a:xfrm>
        </p:spPr>
        <p:txBody>
          <a:bodyPr>
            <a:noAutofit/>
          </a:bodyPr>
          <a:lstStyle/>
          <a:p>
            <a:r>
              <a:rPr lang="de-DE" sz="7200" b="1" dirty="0" smtClean="0">
                <a:solidFill>
                  <a:srgbClr val="FFC000"/>
                </a:solidFill>
              </a:rPr>
              <a:t>„Keine Macht den Drogen!“</a:t>
            </a:r>
            <a:br>
              <a:rPr lang="de-DE" sz="7200" b="1" dirty="0" smtClean="0">
                <a:solidFill>
                  <a:srgbClr val="FFC000"/>
                </a:solidFill>
              </a:rPr>
            </a:br>
            <a:r>
              <a:rPr lang="de-DE" sz="7200" b="1" dirty="0" smtClean="0">
                <a:solidFill>
                  <a:srgbClr val="FFC000"/>
                </a:solidFill>
              </a:rPr>
              <a:t>= </a:t>
            </a:r>
            <a:br>
              <a:rPr lang="de-DE" sz="7200" b="1" dirty="0" smtClean="0">
                <a:solidFill>
                  <a:srgbClr val="FFC000"/>
                </a:solidFill>
              </a:rPr>
            </a:br>
            <a:r>
              <a:rPr lang="de-DE" sz="7200" b="1" dirty="0" smtClean="0">
                <a:solidFill>
                  <a:srgbClr val="FFC000"/>
                </a:solidFill>
              </a:rPr>
              <a:t>Haben Drogen Macht?!</a:t>
            </a:r>
            <a:endParaRPr lang="de-DE" sz="7200" b="1" dirty="0">
              <a:solidFill>
                <a:srgbClr val="FFC000"/>
              </a:solidFill>
            </a:endParaRPr>
          </a:p>
        </p:txBody>
      </p:sp>
    </p:spTree>
    <p:extLst>
      <p:ext uri="{BB962C8B-B14F-4D97-AF65-F5344CB8AC3E}">
        <p14:creationId xmlns:p14="http://schemas.microsoft.com/office/powerpoint/2010/main" val="329325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Prof. Dr. habil. Gundula Barsch</a:t>
            </a:r>
            <a:endParaRPr lang="de-DE"/>
          </a:p>
        </p:txBody>
      </p:sp>
      <p:sp>
        <p:nvSpPr>
          <p:cNvPr id="5" name="Foliennummernplatzhalter 4"/>
          <p:cNvSpPr>
            <a:spLocks noGrp="1"/>
          </p:cNvSpPr>
          <p:nvPr>
            <p:ph type="sldNum" sz="quarter" idx="12"/>
          </p:nvPr>
        </p:nvSpPr>
        <p:spPr/>
        <p:txBody>
          <a:bodyPr/>
          <a:lstStyle/>
          <a:p>
            <a:fld id="{FC28D206-C126-4BBA-BF8D-940EE0334A46}" type="slidenum">
              <a:rPr lang="de-DE" smtClean="0"/>
              <a:t>9</a:t>
            </a:fld>
            <a:endParaRPr lang="de-DE" dirty="0"/>
          </a:p>
        </p:txBody>
      </p:sp>
      <p:sp>
        <p:nvSpPr>
          <p:cNvPr id="2" name="Textfeld 1"/>
          <p:cNvSpPr txBox="1"/>
          <p:nvPr/>
        </p:nvSpPr>
        <p:spPr>
          <a:xfrm>
            <a:off x="2555776" y="548680"/>
            <a:ext cx="184731" cy="369332"/>
          </a:xfrm>
          <a:prstGeom prst="rect">
            <a:avLst/>
          </a:prstGeom>
          <a:noFill/>
        </p:spPr>
        <p:txBody>
          <a:bodyPr wrap="none" rtlCol="0">
            <a:spAutoFit/>
          </a:bodyPr>
          <a:lstStyle/>
          <a:p>
            <a:endParaRPr lang="de-DE" dirty="0"/>
          </a:p>
        </p:txBody>
      </p:sp>
      <p:sp>
        <p:nvSpPr>
          <p:cNvPr id="7" name="Textfeld 6"/>
          <p:cNvSpPr txBox="1"/>
          <p:nvPr/>
        </p:nvSpPr>
        <p:spPr>
          <a:xfrm>
            <a:off x="263517" y="217735"/>
            <a:ext cx="8772979" cy="646331"/>
          </a:xfrm>
          <a:prstGeom prst="rect">
            <a:avLst/>
          </a:prstGeom>
          <a:noFill/>
        </p:spPr>
        <p:txBody>
          <a:bodyPr wrap="none" rtlCol="0">
            <a:spAutoFit/>
          </a:bodyPr>
          <a:lstStyle/>
          <a:p>
            <a:r>
              <a:rPr lang="de-DE" sz="3600" b="1" dirty="0" smtClean="0"/>
              <a:t>3. Folge: Dämonisierung des Drogenkonsums</a:t>
            </a:r>
            <a:endParaRPr lang="de-DE" sz="3600" dirty="0"/>
          </a:p>
        </p:txBody>
      </p:sp>
      <p:sp>
        <p:nvSpPr>
          <p:cNvPr id="9" name="Textfeld 8"/>
          <p:cNvSpPr txBox="1"/>
          <p:nvPr/>
        </p:nvSpPr>
        <p:spPr>
          <a:xfrm>
            <a:off x="467544" y="984210"/>
            <a:ext cx="8280919" cy="1292662"/>
          </a:xfrm>
          <a:prstGeom prst="rect">
            <a:avLst/>
          </a:prstGeom>
          <a:noFill/>
          <a:ln w="3175">
            <a:solidFill>
              <a:schemeClr val="tx1"/>
            </a:solidFill>
            <a:prstDash val="sysDot"/>
          </a:ln>
        </p:spPr>
        <p:txBody>
          <a:bodyPr wrap="square" rtlCol="0">
            <a:spAutoFit/>
          </a:bodyPr>
          <a:lstStyle/>
          <a:p>
            <a:pPr algn="ctr"/>
            <a:r>
              <a:rPr lang="de-DE" sz="2600" dirty="0" smtClean="0"/>
              <a:t>Bedingungsloses Festhalten an der „Pharmakologie“ trotz Unvermögen</a:t>
            </a:r>
            <a:r>
              <a:rPr lang="de-DE" sz="2600" dirty="0"/>
              <a:t>, bestimmte Phänomene des </a:t>
            </a:r>
            <a:r>
              <a:rPr lang="de-DE" sz="2600" dirty="0" smtClean="0"/>
              <a:t>Drogenkonsums allein </a:t>
            </a:r>
            <a:r>
              <a:rPr lang="de-DE" sz="2600" dirty="0"/>
              <a:t>mit </a:t>
            </a:r>
            <a:r>
              <a:rPr lang="de-DE" sz="2600" dirty="0" smtClean="0"/>
              <a:t>ihrer chemischen Struktur erklären zu können.</a:t>
            </a:r>
          </a:p>
        </p:txBody>
      </p:sp>
      <p:sp>
        <p:nvSpPr>
          <p:cNvPr id="10" name="Textfeld 9"/>
          <p:cNvSpPr txBox="1"/>
          <p:nvPr/>
        </p:nvSpPr>
        <p:spPr>
          <a:xfrm>
            <a:off x="971601" y="4611231"/>
            <a:ext cx="7776862" cy="1815882"/>
          </a:xfrm>
          <a:prstGeom prst="rect">
            <a:avLst/>
          </a:prstGeom>
          <a:noFill/>
          <a:ln>
            <a:solidFill>
              <a:schemeClr val="tx1"/>
            </a:solidFill>
            <a:prstDash val="sysDot"/>
          </a:ln>
        </p:spPr>
        <p:txBody>
          <a:bodyPr wrap="square" rtlCol="0">
            <a:spAutoFit/>
          </a:bodyPr>
          <a:lstStyle/>
          <a:p>
            <a:r>
              <a:rPr lang="de-DE" sz="2800" dirty="0" smtClean="0"/>
              <a:t>Den Drogen wird Bemächtigungskraft zugeschrieben = mächtige </a:t>
            </a:r>
            <a:r>
              <a:rPr lang="de-DE" sz="2800" dirty="0"/>
              <a:t>Ingredienzien, die in der Lage </a:t>
            </a:r>
            <a:r>
              <a:rPr lang="de-DE" sz="2800" dirty="0" smtClean="0"/>
              <a:t>seien, </a:t>
            </a:r>
            <a:r>
              <a:rPr lang="de-DE" sz="2800" dirty="0"/>
              <a:t>den </a:t>
            </a:r>
            <a:r>
              <a:rPr lang="de-DE" sz="2800" dirty="0" smtClean="0"/>
              <a:t>Willen/die Kontrolle </a:t>
            </a:r>
            <a:r>
              <a:rPr lang="de-DE" sz="2800" dirty="0"/>
              <a:t>der Menschen zu brechen und sie sogar bis </a:t>
            </a:r>
            <a:r>
              <a:rPr lang="de-DE" sz="2800" dirty="0" smtClean="0"/>
              <a:t>ins Irrationale/in </a:t>
            </a:r>
            <a:r>
              <a:rPr lang="de-DE" sz="2800" dirty="0"/>
              <a:t>den Tod zu </a:t>
            </a:r>
            <a:r>
              <a:rPr lang="de-DE" sz="2800" dirty="0" smtClean="0"/>
              <a:t>locken.</a:t>
            </a:r>
          </a:p>
        </p:txBody>
      </p:sp>
      <p:sp>
        <p:nvSpPr>
          <p:cNvPr id="12" name="Textfeld 11"/>
          <p:cNvSpPr txBox="1"/>
          <p:nvPr/>
        </p:nvSpPr>
        <p:spPr>
          <a:xfrm>
            <a:off x="107504" y="2636912"/>
            <a:ext cx="8964488" cy="1754326"/>
          </a:xfrm>
          <a:prstGeom prst="rect">
            <a:avLst/>
          </a:prstGeom>
          <a:noFill/>
          <a:ln w="3175">
            <a:solidFill>
              <a:schemeClr val="tx1"/>
            </a:solidFill>
            <a:prstDash val="sysDot"/>
          </a:ln>
        </p:spPr>
        <p:txBody>
          <a:bodyPr wrap="square" rtlCol="0">
            <a:spAutoFit/>
          </a:bodyPr>
          <a:lstStyle/>
          <a:p>
            <a:pPr algn="ctr"/>
            <a:r>
              <a:rPr lang="de-DE" sz="2600" dirty="0" smtClean="0"/>
              <a:t>Erklärungsangebote verweisen auf </a:t>
            </a:r>
            <a:r>
              <a:rPr lang="de-DE" sz="2600" dirty="0"/>
              <a:t>eine </a:t>
            </a:r>
            <a:r>
              <a:rPr lang="de-DE" sz="2600" dirty="0" smtClean="0"/>
              <a:t>angenommene, besondere </a:t>
            </a:r>
            <a:r>
              <a:rPr lang="de-DE" sz="2600" dirty="0"/>
              <a:t>Qualität der Substanzen </a:t>
            </a:r>
            <a:r>
              <a:rPr lang="de-DE" sz="2600" dirty="0" smtClean="0"/>
              <a:t>= diese werden mit </a:t>
            </a:r>
            <a:r>
              <a:rPr lang="de-DE" sz="2800" dirty="0" smtClean="0"/>
              <a:t>Nebulösem, </a:t>
            </a:r>
            <a:r>
              <a:rPr lang="de-DE" sz="2600" dirty="0" smtClean="0"/>
              <a:t>Mythen, und </a:t>
            </a:r>
            <a:r>
              <a:rPr lang="de-DE" sz="2600" dirty="0"/>
              <a:t>magischer Unerklärlichkeit </a:t>
            </a:r>
            <a:r>
              <a:rPr lang="de-DE" sz="2600" dirty="0" smtClean="0"/>
              <a:t>aufgeladen (z. B. Suchtpotential), das</a:t>
            </a:r>
            <a:r>
              <a:rPr lang="de-DE" sz="2800" dirty="0" smtClean="0"/>
              <a:t> </a:t>
            </a:r>
            <a:r>
              <a:rPr lang="de-DE" sz="2800" dirty="0"/>
              <a:t>verunsichert, irritiert und </a:t>
            </a:r>
            <a:r>
              <a:rPr lang="de-DE" sz="2800" dirty="0" smtClean="0"/>
              <a:t>ängstigt</a:t>
            </a:r>
            <a:endParaRPr lang="de-DE" sz="2600" dirty="0" smtClean="0"/>
          </a:p>
        </p:txBody>
      </p:sp>
      <p:sp>
        <p:nvSpPr>
          <p:cNvPr id="6" name="Pfeil nach links und oben 5"/>
          <p:cNvSpPr/>
          <p:nvPr/>
        </p:nvSpPr>
        <p:spPr>
          <a:xfrm flipH="1">
            <a:off x="107502" y="4149080"/>
            <a:ext cx="864099" cy="1270010"/>
          </a:xfrm>
          <a:prstGeom prst="leftUp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3919400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1143</Words>
  <Application>Microsoft Office PowerPoint</Application>
  <PresentationFormat>Bildschirmpräsentation (4:3)</PresentationFormat>
  <Paragraphs>209</Paragraphs>
  <Slides>31</Slides>
  <Notes>3</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Larissa</vt:lpstr>
      <vt:lpstr>Vom Abstinenzgebot zur Drogenmündigkeit - Der Paradigmenwechsel im Umgang mit Drogen</vt:lpstr>
      <vt:lpstr>Gliederung: 1.Die Medizin als Definitionsmacht:  Substanzfixierung  Parzellierung  Pathologisierung   Dämonisierung 2. Die Welt der Konsumenten 3. Plädoyer für mehr Realitätsbezug 4. Das Konzept der  Drogenmündigkeit</vt:lpstr>
      <vt:lpstr>Die Medizin:  Definitionsmacht im Diskurs über  psycho-aktive Substanzen (Drogen)</vt:lpstr>
      <vt:lpstr>1. Folge: Substanzfixierung das „Ruhe­ ver­spre­chen­de Sub­stanz-Para­digma“ (Quensel 1991) = Fokus allein auf die sub­stanz­-  be­zogene, mate­rielle Seite (Pharmakologie) </vt:lpstr>
      <vt:lpstr>PowerPoint-Präsentation</vt:lpstr>
      <vt:lpstr>Wer trinkt schon   C₂H₅OH</vt:lpstr>
      <vt:lpstr>PowerPoint-Präsentation</vt:lpstr>
      <vt:lpstr>„Keine Macht den Drogen!“ =  Haben Drogen Macht?!</vt:lpstr>
      <vt:lpstr>PowerPoint-Präsentation</vt:lpstr>
      <vt:lpstr>PowerPoint-Präsentation</vt:lpstr>
      <vt:lpstr>„Beim Drogenkonsum hört der Spaß auf!“ =  Wirklich?!</vt:lpstr>
      <vt:lpstr>PowerPoint-Präsentation</vt:lpstr>
      <vt:lpstr>Die Wirklichkeit der Konsumenten</vt:lpstr>
      <vt:lpstr>„Tiefes Rubinrot unter Widerspiegelung violetter Reflexe mit bestechenden Merkmalen wie dem Duft von frischen Edelkirschen gepaart mit prägnanten Vanillearomen, unterstrichen mit einer nicht unerheblichen Holzfassreife … präsentiert sich mit markanter Frucht, außergewöhnlicher Farbintensität, kräftigem Körper, harmonischer Tanninstruktur …. Nicht zuletzt die hervorragende Qualität bei entsprechendem Ausbau unter Berücksichtigung hohen kellermeisterlichen Könnens ließen diesen Wein zu einer Rarität werden.“</vt:lpstr>
      <vt:lpstr>„Viele Drogen sind längst zu einem Kulturgut geworden“  </vt:lpstr>
      <vt:lpstr>PowerPoint-Präsentation</vt:lpstr>
      <vt:lpstr>PowerPoint-Präsentation</vt:lpstr>
      <vt:lpstr>PowerPoint-Präsentation</vt:lpstr>
      <vt:lpstr>PowerPoint-Präsentation</vt:lpstr>
      <vt:lpstr>PowerPoint-Präsentation</vt:lpstr>
      <vt:lpstr>Plädoyer für mehr Realitätsbezug</vt:lpstr>
      <vt:lpstr>PowerPoint-Präsentation</vt:lpstr>
      <vt:lpstr>Das Gegenteil von Abhängigkeit ist nicht Abstinenz, sondern Drogenmündigkeit</vt:lpstr>
      <vt:lpstr>PowerPoint-Präsentation</vt:lpstr>
      <vt:lpstr>PowerPoint-Präsentation</vt:lpstr>
      <vt:lpstr>PowerPoint-Präsentation</vt:lpstr>
      <vt:lpstr>PowerPoint-Präsentation</vt:lpstr>
      <vt:lpstr>PowerPoint-Präsentation</vt:lpstr>
      <vt:lpstr>PowerPoint-Präsentation</vt:lpstr>
      <vt:lpstr>„Weniger ist genussvoller“ statt „Größer, Schneller und riskanter,,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 trinkt schon C₂H₅OH</dc:title>
  <dc:creator>barsch</dc:creator>
  <cp:lastModifiedBy>barsch</cp:lastModifiedBy>
  <cp:revision>40</cp:revision>
  <cp:lastPrinted>2012-02-22T10:21:14Z</cp:lastPrinted>
  <dcterms:created xsi:type="dcterms:W3CDTF">2012-01-09T18:04:42Z</dcterms:created>
  <dcterms:modified xsi:type="dcterms:W3CDTF">2012-02-22T11:23:03Z</dcterms:modified>
</cp:coreProperties>
</file>